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18" r:id="rId2"/>
    <p:sldId id="329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8" r:id="rId12"/>
    <p:sldId id="349" r:id="rId13"/>
    <p:sldId id="350" r:id="rId14"/>
    <p:sldId id="351" r:id="rId15"/>
    <p:sldId id="352" r:id="rId16"/>
    <p:sldId id="357" r:id="rId17"/>
    <p:sldId id="358" r:id="rId18"/>
    <p:sldId id="356" r:id="rId19"/>
    <p:sldId id="359" r:id="rId20"/>
    <p:sldId id="363" r:id="rId21"/>
    <p:sldId id="361" r:id="rId22"/>
  </p:sldIdLst>
  <p:sldSz cx="12188825" cy="6858000"/>
  <p:notesSz cx="6858000" cy="9144000"/>
  <p:custDataLst>
    <p:tags r:id="rId25"/>
  </p:custDataLst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1018">
          <p15:clr>
            <a:srgbClr val="A4A3A4"/>
          </p15:clr>
        </p15:guide>
        <p15:guide id="5" orient="horz" pos="3886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orient="horz" pos="3072">
          <p15:clr>
            <a:srgbClr val="A4A3A4"/>
          </p15:clr>
        </p15:guide>
        <p15:guide id="8" orient="horz" pos="407">
          <p15:clr>
            <a:srgbClr val="A4A3A4"/>
          </p15:clr>
        </p15:guide>
        <p15:guide id="9" pos="3839">
          <p15:clr>
            <a:srgbClr val="A4A3A4"/>
          </p15:clr>
        </p15:guide>
        <p15:guide id="10" pos="959">
          <p15:clr>
            <a:srgbClr val="A4A3A4"/>
          </p15:clr>
        </p15:guide>
        <p15:guide id="11" pos="7151">
          <p15:clr>
            <a:srgbClr val="A4A3A4"/>
          </p15:clr>
        </p15:guide>
        <p15:guide id="12" pos="671">
          <p15:clr>
            <a:srgbClr val="A4A3A4"/>
          </p15:clr>
        </p15:guide>
        <p15:guide id="13" pos="4991">
          <p15:clr>
            <a:srgbClr val="A4A3A4"/>
          </p15:clr>
        </p15:guide>
        <p15:guide id="14" pos="7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6E90FE"/>
    <a:srgbClr val="8086FC"/>
    <a:srgbClr val="6D6DFB"/>
    <a:srgbClr val="4E78F0"/>
    <a:srgbClr val="F0932C"/>
    <a:srgbClr val="92C610"/>
    <a:srgbClr val="9FD812"/>
    <a:srgbClr val="E05F2C"/>
    <a:srgbClr val="0ABE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0" autoAdjust="0"/>
    <p:restoredTop sz="94629" autoAdjust="0"/>
  </p:normalViewPr>
  <p:slideViewPr>
    <p:cSldViewPr showGuides="1">
      <p:cViewPr varScale="1">
        <p:scale>
          <a:sx n="100" d="100"/>
          <a:sy n="100" d="100"/>
        </p:scale>
        <p:origin x="108" y="342"/>
      </p:cViewPr>
      <p:guideLst>
        <p:guide orient="horz" pos="2160"/>
        <p:guide orient="horz" pos="4030"/>
        <p:guide orient="horz" pos="1152"/>
        <p:guide orient="horz" pos="1018"/>
        <p:guide orient="horz" pos="3886"/>
        <p:guide orient="horz" pos="2928"/>
        <p:guide orient="horz" pos="3072"/>
        <p:guide orient="horz" pos="407"/>
        <p:guide pos="3839"/>
        <p:guide pos="959"/>
        <p:guide pos="7151"/>
        <p:guide pos="671"/>
        <p:guide pos="4991"/>
        <p:guide pos="7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2" d="100"/>
          <a:sy n="72" d="100"/>
        </p:scale>
        <p:origin x="414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49BDAE4-9A39-4BA1-9136-D2EFA1E04D98}" type="datetime1">
              <a:rPr lang="pt-BR" smtClean="0"/>
              <a:t>22/09/2022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F8ED99B-9732-49FC-9C16-B56FEB1B109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46626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06ED614-FEEC-4ACC-BA12-4CAE9456AEEE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4" name="Espaço reservado para 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3199CD-3E1B-4AE6-990F-76F925F5EA9F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9905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93199CD-3E1B-4AE6-990F-76F925F5EA9F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9775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0824" y="1600200"/>
            <a:ext cx="5945188" cy="30480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0825" y="4898572"/>
            <a:ext cx="5945187" cy="1270453"/>
          </a:xfrm>
        </p:spPr>
        <p:txBody>
          <a:bodyPr rtlCol="0">
            <a:no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t-BR" noProof="0" dirty="0"/>
              <a:t>Editar Estilo de subtítulo mestre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1658936" y="4782971"/>
            <a:ext cx="56546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o 4"/>
          <p:cNvGrpSpPr/>
          <p:nvPr userDrawn="1"/>
        </p:nvGrpSpPr>
        <p:grpSpPr>
          <a:xfrm>
            <a:off x="7923213" y="0"/>
            <a:ext cx="4265612" cy="6858000"/>
            <a:chOff x="7923213" y="0"/>
            <a:chExt cx="4265612" cy="6858000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23213" y="0"/>
              <a:ext cx="4265612" cy="6858000"/>
            </a:xfrm>
            <a:prstGeom prst="rect">
              <a:avLst/>
            </a:prstGeom>
          </p:spPr>
        </p:pic>
        <p:sp>
          <p:nvSpPr>
            <p:cNvPr id="13" name="Retângulo 12"/>
            <p:cNvSpPr/>
            <p:nvPr/>
          </p:nvSpPr>
          <p:spPr>
            <a:xfrm>
              <a:off x="7923213" y="0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33352B-A66E-4DA9-890F-A71DA03CAF6E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523412" y="646112"/>
            <a:ext cx="1828801" cy="5522913"/>
          </a:xfrm>
        </p:spPr>
        <p:txBody>
          <a:bodyPr vert="eaVert"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522412" y="646112"/>
            <a:ext cx="7620000" cy="5522913"/>
          </a:xfrm>
        </p:spPr>
        <p:txBody>
          <a:bodyPr vert="eaVert"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E561B8-657E-4CAA-85DE-F5D5A2AE0F99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t-BR" noProof="0" smtClean="0"/>
              <a:t>‹nº›</a:t>
            </a:fld>
            <a:endParaRPr lang="pt-BR" noProof="0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9371012" y="762000"/>
            <a:ext cx="0" cy="533400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0B1FBB-62EB-4EBC-95EC-32A604B06502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t-BR" noProof="0" smtClean="0"/>
              <a:t>‹nº›</a:t>
            </a:fld>
            <a:endParaRPr lang="pt-BR" noProof="0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0" y="2237096"/>
            <a:ext cx="8229601" cy="2411103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800" b="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2" y="4876800"/>
            <a:ext cx="8229601" cy="129222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grpSp>
        <p:nvGrpSpPr>
          <p:cNvPr id="7" name="Grupo 6"/>
          <p:cNvGrpSpPr/>
          <p:nvPr userDrawn="1"/>
        </p:nvGrpSpPr>
        <p:grpSpPr>
          <a:xfrm>
            <a:off x="11123611" y="0"/>
            <a:ext cx="1065214" cy="6868886"/>
            <a:chOff x="11123611" y="0"/>
            <a:chExt cx="1065214" cy="6868886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123611" y="0"/>
              <a:ext cx="1065213" cy="6858000"/>
            </a:xfrm>
            <a:prstGeom prst="rect">
              <a:avLst/>
            </a:prstGeom>
          </p:spPr>
        </p:pic>
        <p:sp>
          <p:nvSpPr>
            <p:cNvPr id="12" name="Retângulo 11"/>
            <p:cNvSpPr/>
            <p:nvPr/>
          </p:nvSpPr>
          <p:spPr>
            <a:xfrm>
              <a:off x="11123612" y="10886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97A6DA-77BA-42A0-9F96-C5FB2CFAF732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t-BR" noProof="0" smtClean="0"/>
              <a:t>‹nº›</a:t>
            </a:fld>
            <a:endParaRPr lang="pt-BR" noProof="0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1658936" y="4782971"/>
            <a:ext cx="80168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4800600" cy="4187952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551612" y="1984248"/>
            <a:ext cx="4800601" cy="4187952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AFF4F7-FDF9-49ED-BBC2-DD5F91A22FF2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t-BR" noProof="0" smtClean="0"/>
              <a:t>‹nº›</a:t>
            </a:fld>
            <a:endParaRPr lang="pt-BR" noProof="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800600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800600" cy="342582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551613" y="1828800"/>
            <a:ext cx="4800600" cy="838200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551613" y="2743200"/>
            <a:ext cx="4800600" cy="342582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B90986-5233-48D6-AF2D-E05A90D9196D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t-BR" noProof="0" smtClean="0"/>
              <a:t>‹nº›</a:t>
            </a:fld>
            <a:endParaRPr lang="pt-BR" noProof="0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6CDF21-57C5-4942-9EB1-EA6CB7FE508C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t-BR" noProof="0" smtClean="0"/>
              <a:t>‹nº›</a:t>
            </a:fld>
            <a:endParaRPr lang="pt-BR" noProof="0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049B9D-3914-498E-A5D3-34AAD8688D06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7"/>
          </a:xfrm>
        </p:spPr>
        <p:txBody>
          <a:bodyPr rtlCol="0" anchor="b">
            <a:noAutofit/>
          </a:bodyPr>
          <a:lstStyle>
            <a:lvl1pPr algn="l">
              <a:lnSpc>
                <a:spcPct val="80000"/>
              </a:lnSpc>
              <a:defRPr sz="4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4414" y="685800"/>
            <a:ext cx="5257799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73E18F-760C-451C-8140-E9A2FE633674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t-BR" noProof="0" smtClean="0"/>
              <a:t>‹nº›</a:t>
            </a:fld>
            <a:endParaRPr lang="pt-BR" noProof="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8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"/>
          <p:cNvSpPr>
            <a:spLocks noGrp="1"/>
          </p:cNvSpPr>
          <p:nvPr>
            <p:ph type="pic" idx="1"/>
          </p:nvPr>
        </p:nvSpPr>
        <p:spPr>
          <a:xfrm>
            <a:off x="6025925" y="-50118"/>
            <a:ext cx="6172198" cy="6857999"/>
          </a:xfrm>
          <a:solidFill>
            <a:schemeClr val="bg2"/>
          </a:solidFill>
          <a:effectLst>
            <a:outerShdw blurRad="152400" dist="50800" dir="10800000" algn="r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10" name="Conector reto 9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BR" noProof="0" dirty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3" y="1981200"/>
            <a:ext cx="9829799" cy="418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119FE151-CBC1-41D7-BE96-907EAC15B4E9}" type="datetime1">
              <a:rPr lang="pt-BR" noProof="0" smtClean="0"/>
              <a:t>22/09/2022</a:t>
            </a:fld>
            <a:endParaRPr lang="pt-BR" noProof="0" dirty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A013F82-EE5E-44EE-A61D-E31C6657F26F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65213" cy="685800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1" y="0"/>
            <a:ext cx="1065213" cy="6858000"/>
          </a:xfrm>
          <a:prstGeom prst="rect">
            <a:avLst/>
          </a:prstGeom>
          <a:gradFill flip="none" rotWithShape="1">
            <a:gsLst>
              <a:gs pos="75000">
                <a:schemeClr val="tx2">
                  <a:alpha val="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1175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investnews.com.br/comparador-fundo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investnews.com.br/comparador-fundos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t-BR" dirty="0"/>
              <a:t>Fundos de Investimentos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pt-BR" dirty="0" err="1"/>
              <a:t>Luis</a:t>
            </a:r>
            <a:r>
              <a:rPr lang="pt-BR" dirty="0"/>
              <a:t> Rodrigues</a:t>
            </a:r>
          </a:p>
        </p:txBody>
      </p:sp>
    </p:spTree>
    <p:extLst>
      <p:ext uri="{BB962C8B-B14F-4D97-AF65-F5344CB8AC3E}">
        <p14:creationId xmlns:p14="http://schemas.microsoft.com/office/powerpoint/2010/main" val="23201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DFC71C-6C23-DFA3-131F-00CF75331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VERDE AM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2C35041-9390-DFE3-6A63-93BE8AEA0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4172" y="1844824"/>
            <a:ext cx="7596732" cy="455804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A8E70B0-1D36-F99F-06F6-BEB3668E3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402" y="2924944"/>
            <a:ext cx="189547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1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A7C92A-2C28-5C68-8CC8-0B0F2381D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VERDE AM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FBF87BF-676F-DEA9-6E11-AE97F9E5B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316" y="2627911"/>
            <a:ext cx="6018353" cy="238226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7312A362-31F0-41E1-6D23-79AB5C57A14B}"/>
              </a:ext>
            </a:extLst>
          </p:cNvPr>
          <p:cNvSpPr/>
          <p:nvPr/>
        </p:nvSpPr>
        <p:spPr>
          <a:xfrm rot="1193736">
            <a:off x="6415138" y="619030"/>
            <a:ext cx="5322291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8800" b="0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Zé Cotinha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A9EAA07-7F20-1AB5-F249-33331E9F7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" y="2747969"/>
            <a:ext cx="352460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0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17FCE-5207-D903-EE39-10FC197FC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VERDE AM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F11EB0-86A9-6E4E-9025-1735B39EA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hlinkClick r:id="rId2"/>
              </a:rPr>
              <a:t>https://investnews.com.br/comparador-fundos/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 descr="Gráfico, Gráfico de linhas&#10;&#10;Descrição gerada automaticamente">
            <a:extLst>
              <a:ext uri="{FF2B5EF4-FFF2-40B4-BE49-F238E27FC236}">
                <a16:creationId xmlns:a16="http://schemas.microsoft.com/office/drawing/2014/main" id="{8362776A-1E58-2662-983D-4ED569405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2569208"/>
            <a:ext cx="4675201" cy="398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4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939426C-388F-D324-9F8A-0176650A0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</p:spPr>
        <p:txBody>
          <a:bodyPr/>
          <a:lstStyle/>
          <a:p>
            <a:r>
              <a:rPr lang="pt-BR" dirty="0"/>
              <a:t>LIXOR BRIDGEWATER CORE GLOBAL MACRO ADVISORY FIC FIM IE</a:t>
            </a:r>
          </a:p>
        </p:txBody>
      </p:sp>
      <p:pic>
        <p:nvPicPr>
          <p:cNvPr id="7" name="Espaço Reservado para Conteúdo 6" descr="Interface gráfica do usuário, Aplicativo, Tabela, Word&#10;&#10;Descrição gerada automaticamente">
            <a:extLst>
              <a:ext uri="{FF2B5EF4-FFF2-40B4-BE49-F238E27FC236}">
                <a16:creationId xmlns:a16="http://schemas.microsoft.com/office/drawing/2014/main" id="{27200D5E-E754-9908-FCA8-B88662F32C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5534"/>
            <a:ext cx="12188825" cy="3350635"/>
          </a:xfrm>
        </p:spPr>
      </p:pic>
    </p:spTree>
    <p:extLst>
      <p:ext uri="{BB962C8B-B14F-4D97-AF65-F5344CB8AC3E}">
        <p14:creationId xmlns:p14="http://schemas.microsoft.com/office/powerpoint/2010/main" val="35368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CA0D4-C57F-8FB5-D3D3-5EBA3338A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LIXOR BRIGDEWATER</a:t>
            </a:r>
          </a:p>
        </p:txBody>
      </p:sp>
      <p:pic>
        <p:nvPicPr>
          <p:cNvPr id="7" name="Espaço Reservado para Conteúdo 6" descr="Interface gráfica do usuário, Aplicativo, Tabela&#10;&#10;Descrição gerada automaticamente">
            <a:extLst>
              <a:ext uri="{FF2B5EF4-FFF2-40B4-BE49-F238E27FC236}">
                <a16:creationId xmlns:a16="http://schemas.microsoft.com/office/drawing/2014/main" id="{FEC2A592-20A0-B23D-5D26-DBD6CBFB9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" y="1932709"/>
            <a:ext cx="12247218" cy="3728539"/>
          </a:xfrm>
        </p:spPr>
      </p:pic>
    </p:spTree>
    <p:extLst>
      <p:ext uri="{BB962C8B-B14F-4D97-AF65-F5344CB8AC3E}">
        <p14:creationId xmlns:p14="http://schemas.microsoft.com/office/powerpoint/2010/main" val="363388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A7C92A-2C28-5C68-8CC8-0B0F2381D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LIXOR BRIDGEWATER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1E4152B-405A-6B10-FA9B-F937D176D4E4}"/>
              </a:ext>
            </a:extLst>
          </p:cNvPr>
          <p:cNvSpPr/>
          <p:nvPr/>
        </p:nvSpPr>
        <p:spPr>
          <a:xfrm>
            <a:off x="3452016" y="3071641"/>
            <a:ext cx="2839625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2.200 Cotistas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80FF411-D5BB-DBDE-A059-26F1133C386F}"/>
              </a:ext>
            </a:extLst>
          </p:cNvPr>
          <p:cNvSpPr/>
          <p:nvPr/>
        </p:nvSpPr>
        <p:spPr>
          <a:xfrm>
            <a:off x="3005772" y="4149080"/>
            <a:ext cx="3732112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i="0" dirty="0">
                <a:solidFill>
                  <a:schemeClr val="bg1"/>
                </a:solidFill>
                <a:effectLst/>
                <a:latin typeface="+mj-lt"/>
              </a:rPr>
              <a:t>R$ 115.076.044,75</a:t>
            </a:r>
            <a:endParaRPr lang="pt-BR" sz="3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44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CA0D4-C57F-8FB5-D3D3-5EBA3338A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LIXOR BRIGDEWATER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0245B5-E11E-3080-A6B1-2D86E227C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2555DDF-3D37-DCFA-203A-DC162E1B82C4}"/>
              </a:ext>
            </a:extLst>
          </p:cNvPr>
          <p:cNvSpPr/>
          <p:nvPr/>
        </p:nvSpPr>
        <p:spPr>
          <a:xfrm>
            <a:off x="2133972" y="2348880"/>
            <a:ext cx="126188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99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300530C-4F1A-2DAF-888B-D34F930C7D69}"/>
              </a:ext>
            </a:extLst>
          </p:cNvPr>
          <p:cNvSpPr/>
          <p:nvPr/>
        </p:nvSpPr>
        <p:spPr>
          <a:xfrm>
            <a:off x="4603676" y="3068960"/>
            <a:ext cx="675659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Gestor pede 69 dias</a:t>
            </a:r>
          </a:p>
          <a:p>
            <a:pPr algn="ctr"/>
            <a:r>
              <a:rPr lang="pt-B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ocultação para proteger </a:t>
            </a:r>
          </a:p>
          <a:p>
            <a:pPr algn="ctr"/>
            <a:r>
              <a:rPr lang="pt-B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estratégia</a:t>
            </a:r>
            <a:endParaRPr lang="pt-B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134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A7C92A-2C28-5C68-8CC8-0B0F2381D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LIXOR BRIDGEWATER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1E4152B-405A-6B10-FA9B-F937D176D4E4}"/>
              </a:ext>
            </a:extLst>
          </p:cNvPr>
          <p:cNvSpPr/>
          <p:nvPr/>
        </p:nvSpPr>
        <p:spPr>
          <a:xfrm>
            <a:off x="3452016" y="3071641"/>
            <a:ext cx="2839625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2.200 Cotistas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80FF411-D5BB-DBDE-A059-26F1133C386F}"/>
              </a:ext>
            </a:extLst>
          </p:cNvPr>
          <p:cNvSpPr/>
          <p:nvPr/>
        </p:nvSpPr>
        <p:spPr>
          <a:xfrm>
            <a:off x="3005772" y="4149080"/>
            <a:ext cx="3732112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i="0" dirty="0">
                <a:solidFill>
                  <a:schemeClr val="bg1"/>
                </a:solidFill>
                <a:effectLst/>
                <a:latin typeface="+mj-lt"/>
              </a:rPr>
              <a:t>R$ 115.076.044,75</a:t>
            </a:r>
            <a:endParaRPr lang="pt-BR" sz="3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9D0883C-38E2-0C84-2F65-D2ECCD4348F5}"/>
              </a:ext>
            </a:extLst>
          </p:cNvPr>
          <p:cNvSpPr/>
          <p:nvPr/>
        </p:nvSpPr>
        <p:spPr>
          <a:xfrm rot="2124497">
            <a:off x="7840090" y="3437895"/>
            <a:ext cx="3200107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Abriu em 05/21</a:t>
            </a:r>
          </a:p>
        </p:txBody>
      </p:sp>
    </p:spTree>
    <p:extLst>
      <p:ext uri="{BB962C8B-B14F-4D97-AF65-F5344CB8AC3E}">
        <p14:creationId xmlns:p14="http://schemas.microsoft.com/office/powerpoint/2010/main" val="366178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17FCE-5207-D903-EE39-10FC197FC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LIXOR BRIDGEWATER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F11EB0-86A9-6E4E-9025-1735B39EA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hlinkClick r:id="rId2"/>
              </a:rPr>
              <a:t>https://investnews.com.br/comparador-fundos/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6" name="Imagem 5" descr="Gráfico, Gráfico de linhas&#10;&#10;Descrição gerada automaticamente">
            <a:extLst>
              <a:ext uri="{FF2B5EF4-FFF2-40B4-BE49-F238E27FC236}">
                <a16:creationId xmlns:a16="http://schemas.microsoft.com/office/drawing/2014/main" id="{74FE4FEF-C435-53CE-3736-179DA4433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40" y="2492896"/>
            <a:ext cx="5895008" cy="419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1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C4CFB-B79C-5322-8EFF-65286B6FE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Fundos LR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31C06E-8F90-4125-1F3B-CC9ABEE59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SHARPE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282575" lvl="1" indent="0">
              <a:buNone/>
            </a:pPr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89FAF32-0FF6-1297-67F2-5682B791EE05}"/>
              </a:ext>
            </a:extLst>
          </p:cNvPr>
          <p:cNvSpPr/>
          <p:nvPr/>
        </p:nvSpPr>
        <p:spPr>
          <a:xfrm>
            <a:off x="4804269" y="1988767"/>
            <a:ext cx="32660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Relação </a:t>
            </a:r>
          </a:p>
          <a:p>
            <a:pPr algn="ctr"/>
            <a:endParaRPr lang="pt-B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Risco x Retorno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46BD986-BD83-B81B-26F4-C6EC88550303}"/>
              </a:ext>
            </a:extLst>
          </p:cNvPr>
          <p:cNvSpPr/>
          <p:nvPr/>
        </p:nvSpPr>
        <p:spPr>
          <a:xfrm>
            <a:off x="2782044" y="4414699"/>
            <a:ext cx="811023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F1 </a:t>
            </a:r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 </a:t>
            </a:r>
            <a:r>
              <a:rPr lang="pt-B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Rent</a:t>
            </a:r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20% Risco 20%</a:t>
            </a:r>
          </a:p>
          <a:p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F2  </a:t>
            </a:r>
            <a:r>
              <a:rPr lang="pt-BR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Rent</a:t>
            </a:r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 15% Risco 5%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070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dirty="0"/>
              <a:t>Fundos de Investimentos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t-BR" dirty="0"/>
              <a:t>VERDE AM ACENA ADV FIC</a:t>
            </a:r>
          </a:p>
          <a:p>
            <a:pPr lvl="2"/>
            <a:r>
              <a:rPr lang="pt-BR" dirty="0"/>
              <a:t>24.048.538/0001-34</a:t>
            </a:r>
          </a:p>
          <a:p>
            <a:pPr lvl="2"/>
            <a:r>
              <a:rPr lang="pt-BR" dirty="0"/>
              <a:t>Desde 2018</a:t>
            </a:r>
          </a:p>
          <a:p>
            <a:pPr lvl="2"/>
            <a:endParaRPr lang="pt-BR" dirty="0"/>
          </a:p>
          <a:p>
            <a:pPr marL="511175" lvl="2" indent="0">
              <a:buNone/>
            </a:pPr>
            <a:endParaRPr lang="pt-BR" dirty="0"/>
          </a:p>
          <a:p>
            <a:pPr rtl="0"/>
            <a:r>
              <a:rPr lang="pt-BR" dirty="0"/>
              <a:t>BRIDGEWATER CORE GLOBAL</a:t>
            </a:r>
          </a:p>
          <a:p>
            <a:pPr lvl="1"/>
            <a:r>
              <a:rPr lang="pt-BR" dirty="0"/>
              <a:t>40.753.313/0001-35</a:t>
            </a:r>
          </a:p>
          <a:p>
            <a:pPr lvl="1"/>
            <a:r>
              <a:rPr lang="pt-BR" dirty="0"/>
              <a:t>Desde 2021</a:t>
            </a:r>
          </a:p>
        </p:txBody>
      </p:sp>
    </p:spTree>
    <p:extLst>
      <p:ext uri="{BB962C8B-B14F-4D97-AF65-F5344CB8AC3E}">
        <p14:creationId xmlns:p14="http://schemas.microsoft.com/office/powerpoint/2010/main" val="271760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C4CFB-B79C-5322-8EFF-65286B6FE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Fundos LR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31C06E-8F90-4125-1F3B-CC9ABEE59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VERDE AM</a:t>
            </a:r>
          </a:p>
          <a:p>
            <a:pPr lvl="1"/>
            <a:r>
              <a:rPr lang="pt-BR" dirty="0"/>
              <a:t>0,29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  <a:p>
            <a:r>
              <a:rPr lang="pt-BR" dirty="0"/>
              <a:t>LIXOR BRIG</a:t>
            </a:r>
          </a:p>
          <a:p>
            <a:pPr lvl="1"/>
            <a:r>
              <a:rPr lang="pt-BR" dirty="0"/>
              <a:t>0,23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282575" lvl="1" indent="0">
              <a:buNone/>
            </a:pPr>
            <a:endParaRPr lang="pt-BR" dirty="0"/>
          </a:p>
          <a:p>
            <a:pPr lvl="1"/>
            <a:endParaRPr lang="pt-BR" dirty="0"/>
          </a:p>
        </p:txBody>
      </p:sp>
      <p:pic>
        <p:nvPicPr>
          <p:cNvPr id="7" name="Imagem 6" descr="Bebê com a boca aberta&#10;&#10;Descrição gerada automaticamente com confiança média">
            <a:extLst>
              <a:ext uri="{FF2B5EF4-FFF2-40B4-BE49-F238E27FC236}">
                <a16:creationId xmlns:a16="http://schemas.microsoft.com/office/drawing/2014/main" id="{02FE1875-58FD-BDB3-734B-A1F4B244E0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657" y="2852936"/>
            <a:ext cx="2208297" cy="150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97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C4CFB-B79C-5322-8EFF-65286B6FE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Fundos LR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2437A45-8DFC-03AD-E8BA-10FDEF73B839}"/>
              </a:ext>
            </a:extLst>
          </p:cNvPr>
          <p:cNvSpPr txBox="1"/>
          <p:nvPr/>
        </p:nvSpPr>
        <p:spPr>
          <a:xfrm>
            <a:off x="1773932" y="1981200"/>
            <a:ext cx="6093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https://maisretorno.com/</a:t>
            </a:r>
          </a:p>
        </p:txBody>
      </p:sp>
      <p:pic>
        <p:nvPicPr>
          <p:cNvPr id="7" name="Imagem 6" descr="Uma imagem contendo bolo, doce, mesa, pedaço&#10;&#10;Descrição gerada automaticamente">
            <a:extLst>
              <a:ext uri="{FF2B5EF4-FFF2-40B4-BE49-F238E27FC236}">
                <a16:creationId xmlns:a16="http://schemas.microsoft.com/office/drawing/2014/main" id="{55551364-D041-FA84-4C96-C71CC5A8A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2361198"/>
            <a:ext cx="4681076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0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B53E9F46-AD9E-F8DD-2FEB-A89BA3E1A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365" y="332656"/>
            <a:ext cx="10814962" cy="5444113"/>
          </a:xfrm>
          <a:prstGeom prst="rect">
            <a:avLst/>
          </a:prstGeom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FF61707F-FB1F-48A3-650B-A1941472B9C6}"/>
              </a:ext>
            </a:extLst>
          </p:cNvPr>
          <p:cNvSpPr/>
          <p:nvPr/>
        </p:nvSpPr>
        <p:spPr>
          <a:xfrm rot="927544">
            <a:off x="2297315" y="2911413"/>
            <a:ext cx="1584176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8558D30-7A34-472D-C654-C24DDE30A0AA}"/>
              </a:ext>
            </a:extLst>
          </p:cNvPr>
          <p:cNvSpPr/>
          <p:nvPr/>
        </p:nvSpPr>
        <p:spPr>
          <a:xfrm rot="20767392">
            <a:off x="5878388" y="4941168"/>
            <a:ext cx="5766387" cy="92333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sistema.cvm.gov.br</a:t>
            </a:r>
            <a:endParaRPr lang="pt-BR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521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88C395-F440-6C51-93F6-CFE5E70EB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0D46B494-3E56-A89C-A26A-9A8E8FCC06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300989"/>
            <a:ext cx="10414892" cy="6557011"/>
          </a:xfrm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C7EDC732-4EA9-33C2-4D71-50673AB4D662}"/>
              </a:ext>
            </a:extLst>
          </p:cNvPr>
          <p:cNvSpPr/>
          <p:nvPr/>
        </p:nvSpPr>
        <p:spPr>
          <a:xfrm rot="927544">
            <a:off x="4841748" y="2265466"/>
            <a:ext cx="1584176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742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8FBCAD-ABF7-6A5B-CA22-73B548399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70D5A93C-10F3-6434-2C9C-137614CCFF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736" y="401491"/>
            <a:ext cx="10369152" cy="5502155"/>
          </a:xfr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0AB9A6D6-EA51-F908-70AF-BB6D33E57BEF}"/>
              </a:ext>
            </a:extLst>
          </p:cNvPr>
          <p:cNvSpPr/>
          <p:nvPr/>
        </p:nvSpPr>
        <p:spPr>
          <a:xfrm>
            <a:off x="981844" y="3068960"/>
            <a:ext cx="3456384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6E8C5E5-1512-ACA0-B2D0-633389FBADD2}"/>
              </a:ext>
            </a:extLst>
          </p:cNvPr>
          <p:cNvSpPr/>
          <p:nvPr/>
        </p:nvSpPr>
        <p:spPr>
          <a:xfrm>
            <a:off x="4438227" y="3058763"/>
            <a:ext cx="48761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Nome do Fundo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DD05E9F-A18F-165C-0FA2-4C8190D98B78}"/>
              </a:ext>
            </a:extLst>
          </p:cNvPr>
          <p:cNvSpPr/>
          <p:nvPr/>
        </p:nvSpPr>
        <p:spPr>
          <a:xfrm>
            <a:off x="4581701" y="4217798"/>
            <a:ext cx="45892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CNPJ do Fundo</a:t>
            </a:r>
          </a:p>
        </p:txBody>
      </p:sp>
    </p:spTree>
    <p:extLst>
      <p:ext uri="{BB962C8B-B14F-4D97-AF65-F5344CB8AC3E}">
        <p14:creationId xmlns:p14="http://schemas.microsoft.com/office/powerpoint/2010/main" val="282542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nterface gráfica do usuário, Aplicativo, Tabela, Word&#10;&#10;Descrição gerada automaticamente">
            <a:extLst>
              <a:ext uri="{FF2B5EF4-FFF2-40B4-BE49-F238E27FC236}">
                <a16:creationId xmlns:a16="http://schemas.microsoft.com/office/drawing/2014/main" id="{75C6D383-CF81-A3F1-6DF8-1F3DB4F174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" y="1988840"/>
            <a:ext cx="12057179" cy="3789040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939426C-388F-D324-9F8A-0176650A0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</p:spPr>
        <p:txBody>
          <a:bodyPr/>
          <a:lstStyle/>
          <a:p>
            <a:r>
              <a:rPr lang="pt-BR" dirty="0"/>
              <a:t>VERDE AM SCENA ADVISORY FIC FIM</a:t>
            </a:r>
          </a:p>
        </p:txBody>
      </p:sp>
    </p:spTree>
    <p:extLst>
      <p:ext uri="{BB962C8B-B14F-4D97-AF65-F5344CB8AC3E}">
        <p14:creationId xmlns:p14="http://schemas.microsoft.com/office/powerpoint/2010/main" val="381373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CA0D4-C57F-8FB5-D3D3-5EBA3338A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VERDE AM</a:t>
            </a:r>
          </a:p>
        </p:txBody>
      </p:sp>
      <p:pic>
        <p:nvPicPr>
          <p:cNvPr id="5" name="Espaço Reservado para Conteúdo 4" descr="Tabela&#10;&#10;Descrição gerada automaticamente">
            <a:extLst>
              <a:ext uri="{FF2B5EF4-FFF2-40B4-BE49-F238E27FC236}">
                <a16:creationId xmlns:a16="http://schemas.microsoft.com/office/drawing/2014/main" id="{977B4414-7492-0E83-E781-3AE2D6E38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4" y="2132856"/>
            <a:ext cx="11981575" cy="3528392"/>
          </a:xfrm>
        </p:spPr>
      </p:pic>
    </p:spTree>
    <p:extLst>
      <p:ext uri="{BB962C8B-B14F-4D97-AF65-F5344CB8AC3E}">
        <p14:creationId xmlns:p14="http://schemas.microsoft.com/office/powerpoint/2010/main" val="75359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A7C92A-2C28-5C68-8CC8-0B0F2381D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VERDE AM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BBD36AE-6F3F-BAFF-2192-2B00B7F4C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868" y="2204864"/>
            <a:ext cx="7114649" cy="3932261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01E4152B-405A-6B10-FA9B-F937D176D4E4}"/>
              </a:ext>
            </a:extLst>
          </p:cNvPr>
          <p:cNvSpPr/>
          <p:nvPr/>
        </p:nvSpPr>
        <p:spPr>
          <a:xfrm>
            <a:off x="8246610" y="4581128"/>
            <a:ext cx="308328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11.192 Cotistas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80FF411-D5BB-DBDE-A059-26F1133C386F}"/>
              </a:ext>
            </a:extLst>
          </p:cNvPr>
          <p:cNvSpPr/>
          <p:nvPr/>
        </p:nvSpPr>
        <p:spPr>
          <a:xfrm>
            <a:off x="7606580" y="5712634"/>
            <a:ext cx="4070345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i="0" dirty="0">
                <a:solidFill>
                  <a:schemeClr val="bg1"/>
                </a:solidFill>
                <a:effectLst/>
                <a:latin typeface="+mj-lt"/>
              </a:rPr>
              <a:t>R$ 1.092.063.446,61</a:t>
            </a:r>
            <a:endParaRPr lang="pt-BR" sz="32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80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6CF482-64EF-4FAD-B515-1244531D8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VERDE AM</a:t>
            </a:r>
          </a:p>
        </p:txBody>
      </p:sp>
      <p:pic>
        <p:nvPicPr>
          <p:cNvPr id="5" name="Espaço Reservado para Conteúdo 4" descr="Tabela&#10;&#10;Descrição gerada automaticamente">
            <a:extLst>
              <a:ext uri="{FF2B5EF4-FFF2-40B4-BE49-F238E27FC236}">
                <a16:creationId xmlns:a16="http://schemas.microsoft.com/office/drawing/2014/main" id="{6AF9236D-2B1B-7436-8007-2386159504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2204864"/>
            <a:ext cx="10901383" cy="4068491"/>
          </a:xfrm>
        </p:spPr>
      </p:pic>
    </p:spTree>
    <p:extLst>
      <p:ext uri="{BB962C8B-B14F-4D97-AF65-F5344CB8AC3E}">
        <p14:creationId xmlns:p14="http://schemas.microsoft.com/office/powerpoint/2010/main" val="238306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Símbolos de Moeda 16:9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309_TF02895262.potx" id="{CB20A6FF-C920-4878-B305-EFDA9DB737C1}" vid="{0203E328-3FF2-466D-93D3-0E812F4885DB}"/>
    </a:ext>
  </a:extLst>
</a:theme>
</file>

<file path=ppt/theme/theme2.xml><?xml version="1.0" encoding="utf-8"?>
<a:theme xmlns:a="http://schemas.openxmlformats.org/drawingml/2006/main" name="Tema do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com símbolos monetários (widescreen)</Template>
  <TotalTime>176</TotalTime>
  <Words>164</Words>
  <Application>Microsoft Office PowerPoint</Application>
  <PresentationFormat>Personalizar</PresentationFormat>
  <Paragraphs>64</Paragraphs>
  <Slides>21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Arial</vt:lpstr>
      <vt:lpstr>Cambria</vt:lpstr>
      <vt:lpstr>Símbolos de Moeda 16:9</vt:lpstr>
      <vt:lpstr>Fundos de Investimentos</vt:lpstr>
      <vt:lpstr>Fundos de Investimentos</vt:lpstr>
      <vt:lpstr>Apresentação do PowerPoint</vt:lpstr>
      <vt:lpstr>Apresentação do PowerPoint</vt:lpstr>
      <vt:lpstr>Apresentação do PowerPoint</vt:lpstr>
      <vt:lpstr>VERDE AM SCENA ADVISORY FIC FIM</vt:lpstr>
      <vt:lpstr>VERDE AM</vt:lpstr>
      <vt:lpstr>VERDE AM</vt:lpstr>
      <vt:lpstr>VERDE AM</vt:lpstr>
      <vt:lpstr>VERDE AM</vt:lpstr>
      <vt:lpstr>VERDE AM</vt:lpstr>
      <vt:lpstr>VERDE AM</vt:lpstr>
      <vt:lpstr>LIXOR BRIDGEWATER CORE GLOBAL MACRO ADVISORY FIC FIM IE</vt:lpstr>
      <vt:lpstr>LIXOR BRIGDEWATER</vt:lpstr>
      <vt:lpstr>LIXOR BRIDGEWATER</vt:lpstr>
      <vt:lpstr>LIXOR BRIGDEWATER</vt:lpstr>
      <vt:lpstr>LIXOR BRIDGEWATER</vt:lpstr>
      <vt:lpstr>LIXOR BRIDGEWATER</vt:lpstr>
      <vt:lpstr>Fundos LR</vt:lpstr>
      <vt:lpstr>Fundos LR</vt:lpstr>
      <vt:lpstr>Fundos LR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Fundos de Investimentos</dc:title>
  <dc:creator>MARCELO moretta</dc:creator>
  <cp:lastModifiedBy>MARCELO moretta</cp:lastModifiedBy>
  <cp:revision>1</cp:revision>
  <dcterms:created xsi:type="dcterms:W3CDTF">2022-09-22T12:09:20Z</dcterms:created>
  <dcterms:modified xsi:type="dcterms:W3CDTF">2022-09-22T15:05:39Z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