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636" r:id="rId3"/>
    <p:sldId id="282" r:id="rId4"/>
    <p:sldId id="639" r:id="rId5"/>
    <p:sldId id="640" r:id="rId6"/>
    <p:sldId id="638" r:id="rId7"/>
    <p:sldId id="641" r:id="rId8"/>
    <p:sldId id="601" r:id="rId9"/>
    <p:sldId id="602" r:id="rId10"/>
    <p:sldId id="608" r:id="rId11"/>
    <p:sldId id="609" r:id="rId12"/>
    <p:sldId id="611" r:id="rId13"/>
    <p:sldId id="612" r:id="rId14"/>
    <p:sldId id="610" r:id="rId15"/>
    <p:sldId id="614" r:id="rId16"/>
    <p:sldId id="615" r:id="rId17"/>
    <p:sldId id="613" r:id="rId18"/>
    <p:sldId id="616" r:id="rId19"/>
    <p:sldId id="603" r:id="rId20"/>
    <p:sldId id="604" r:id="rId21"/>
    <p:sldId id="618" r:id="rId22"/>
    <p:sldId id="642" r:id="rId23"/>
    <p:sldId id="619" r:id="rId24"/>
    <p:sldId id="657" r:id="rId25"/>
    <p:sldId id="658" r:id="rId26"/>
    <p:sldId id="643" r:id="rId27"/>
    <p:sldId id="605" r:id="rId28"/>
    <p:sldId id="606" r:id="rId29"/>
    <p:sldId id="607" r:id="rId30"/>
    <p:sldId id="644" r:id="rId31"/>
    <p:sldId id="617" r:id="rId32"/>
    <p:sldId id="645" r:id="rId33"/>
    <p:sldId id="646" r:id="rId34"/>
    <p:sldId id="620" r:id="rId35"/>
    <p:sldId id="621" r:id="rId36"/>
    <p:sldId id="623" r:id="rId37"/>
    <p:sldId id="266" r:id="rId38"/>
    <p:sldId id="627" r:id="rId39"/>
    <p:sldId id="647" r:id="rId40"/>
    <p:sldId id="257" r:id="rId41"/>
    <p:sldId id="259" r:id="rId42"/>
    <p:sldId id="659" r:id="rId43"/>
    <p:sldId id="258" r:id="rId44"/>
    <p:sldId id="261" r:id="rId45"/>
    <p:sldId id="265" r:id="rId46"/>
    <p:sldId id="263" r:id="rId47"/>
    <p:sldId id="264" r:id="rId48"/>
    <p:sldId id="262" r:id="rId49"/>
    <p:sldId id="260" r:id="rId50"/>
    <p:sldId id="267" r:id="rId51"/>
    <p:sldId id="275" r:id="rId52"/>
    <p:sldId id="277" r:id="rId53"/>
    <p:sldId id="279" r:id="rId54"/>
    <p:sldId id="280" r:id="rId55"/>
    <p:sldId id="291" r:id="rId56"/>
    <p:sldId id="591" r:id="rId57"/>
    <p:sldId id="283" r:id="rId58"/>
    <p:sldId id="284" r:id="rId59"/>
    <p:sldId id="592" r:id="rId60"/>
    <p:sldId id="292" r:id="rId61"/>
    <p:sldId id="294" r:id="rId62"/>
    <p:sldId id="594" r:id="rId63"/>
    <p:sldId id="595" r:id="rId64"/>
    <p:sldId id="295" r:id="rId65"/>
    <p:sldId id="296" r:id="rId66"/>
    <p:sldId id="629" r:id="rId67"/>
    <p:sldId id="281" r:id="rId68"/>
    <p:sldId id="630" r:id="rId69"/>
    <p:sldId id="631" r:id="rId70"/>
    <p:sldId id="648" r:id="rId71"/>
    <p:sldId id="649" r:id="rId72"/>
    <p:sldId id="650" r:id="rId73"/>
    <p:sldId id="652" r:id="rId74"/>
    <p:sldId id="653" r:id="rId75"/>
    <p:sldId id="654" r:id="rId76"/>
    <p:sldId id="655" r:id="rId77"/>
    <p:sldId id="656" r:id="rId78"/>
    <p:sldId id="632" r:id="rId79"/>
    <p:sldId id="634" r:id="rId80"/>
    <p:sldId id="635" r:id="rId81"/>
    <p:sldId id="633" r:id="rId82"/>
    <p:sldId id="571" r:id="rId83"/>
    <p:sldId id="600" r:id="rId84"/>
    <p:sldId id="589" r:id="rId8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102" d="100"/>
          <a:sy n="102" d="100"/>
        </p:scale>
        <p:origin x="1686" y="31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pt-BR"/>
              <a:t>Clique para editar o título Mestre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8/28/2025</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8/28/2025</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3">
            <a:extLst>
              <a:ext uri="{FF2B5EF4-FFF2-40B4-BE49-F238E27FC236}">
                <a16:creationId xmlns:a16="http://schemas.microsoft.com/office/drawing/2014/main" id="{15A2FB12-BC57-416A-9F19-DF061A5C6D4A}"/>
              </a:ext>
            </a:extLst>
          </p:cNvPr>
          <p:cNvSpPr>
            <a:spLocks noGrp="1"/>
          </p:cNvSpPr>
          <p:nvPr>
            <p:ph type="dt" sz="half" idx="10"/>
          </p:nvPr>
        </p:nvSpPr>
        <p:spPr/>
        <p:txBody>
          <a:bodyPr/>
          <a:lstStyle>
            <a:lvl1pPr>
              <a:defRPr/>
            </a:lvl1pPr>
          </a:lstStyle>
          <a:p>
            <a:pPr>
              <a:defRPr/>
            </a:pPr>
            <a:fld id="{220930AE-F259-4054-A3FC-F37C91929E75}" type="datetime1">
              <a:rPr lang="pt-BR"/>
              <a:pPr>
                <a:defRPr/>
              </a:pPr>
              <a:t>28/08/2025</a:t>
            </a:fld>
            <a:endParaRPr lang="pt-BR"/>
          </a:p>
        </p:txBody>
      </p:sp>
      <p:sp>
        <p:nvSpPr>
          <p:cNvPr id="4" name="Espaço Reservado para Rodapé 4">
            <a:extLst>
              <a:ext uri="{FF2B5EF4-FFF2-40B4-BE49-F238E27FC236}">
                <a16:creationId xmlns:a16="http://schemas.microsoft.com/office/drawing/2014/main" id="{2E36E200-A287-4B13-AD7A-6D147E0FBE36}"/>
              </a:ext>
            </a:extLst>
          </p:cNvPr>
          <p:cNvSpPr>
            <a:spLocks noGrp="1"/>
          </p:cNvSpPr>
          <p:nvPr>
            <p:ph type="ftr" sz="quarter" idx="11"/>
          </p:nvPr>
        </p:nvSpPr>
        <p:spPr/>
        <p:txBody>
          <a:bodyPr/>
          <a:lstStyle>
            <a:lvl1pPr>
              <a:defRPr/>
            </a:lvl1pPr>
          </a:lstStyle>
          <a:p>
            <a:pPr>
              <a:defRPr/>
            </a:pPr>
            <a:endParaRPr lang="pt-BR"/>
          </a:p>
        </p:txBody>
      </p:sp>
    </p:spTree>
    <p:extLst>
      <p:ext uri="{BB962C8B-B14F-4D97-AF65-F5344CB8AC3E}">
        <p14:creationId xmlns:p14="http://schemas.microsoft.com/office/powerpoint/2010/main" val="2032534623"/>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pt-BR"/>
              <a:t>Clique para editar o título Mestre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8/28/2025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8/28/2025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pt-BR"/>
              <a:t>Clique para editar o título Mestre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pt-BR"/>
              <a:t>Clique para editar o título Mestre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8/28/2025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dirty="0"/>
              <a:pPr/>
              <a:t>8/28/2025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pt-BR"/>
              <a:t>Clique para editar o título Mestre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8/28/2025</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23.png"/><Relationship Id="rId4" Type="http://schemas.openxmlformats.org/officeDocument/2006/relationships/image" Target="../media/image29.png"/><Relationship Id="rId9"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32.png"/><Relationship Id="rId2" Type="http://schemas.openxmlformats.org/officeDocument/2006/relationships/image" Target="../media/image36.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8.jp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1.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7.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jpg"/><Relationship Id="rId9"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jpg"/><Relationship Id="rId2" Type="http://schemas.openxmlformats.org/officeDocument/2006/relationships/image" Target="../media/image63.jp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jpg"/><Relationship Id="rId4" Type="http://schemas.openxmlformats.org/officeDocument/2006/relationships/image" Target="../media/image65.jpg"/></Relationships>
</file>

<file path=ppt/slides/_rels/slide6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7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72.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3.png"/></Relationships>
</file>

<file path=ppt/slides/_rels/slide7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1">
            <a:extLst>
              <a:ext uri="{FF2B5EF4-FFF2-40B4-BE49-F238E27FC236}">
                <a16:creationId xmlns:a16="http://schemas.microsoft.com/office/drawing/2014/main" id="{5C300011-FC29-4481-853E-5E2537982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m 5" descr="Uma imagem contendo pessoa, segurando, vestindo, homem&#10;&#10;O conteúdo gerado por IA pode estar incorreto.">
            <a:extLst>
              <a:ext uri="{FF2B5EF4-FFF2-40B4-BE49-F238E27FC236}">
                <a16:creationId xmlns:a16="http://schemas.microsoft.com/office/drawing/2014/main" id="{21D2A0C6-D25D-3A25-1AF8-137A5D98EFD2}"/>
              </a:ext>
            </a:extLst>
          </p:cNvPr>
          <p:cNvPicPr>
            <a:picLocks noChangeAspect="1"/>
          </p:cNvPicPr>
          <p:nvPr/>
        </p:nvPicPr>
        <p:blipFill>
          <a:blip r:embed="rId2"/>
          <a:srcRect t="23391" r="9091"/>
          <a:stretch>
            <a:fillRect/>
          </a:stretch>
        </p:blipFill>
        <p:spPr>
          <a:xfrm>
            <a:off x="20" y="10"/>
            <a:ext cx="12191980" cy="6857990"/>
          </a:xfrm>
          <a:prstGeom prst="rect">
            <a:avLst/>
          </a:prstGeom>
        </p:spPr>
      </p:pic>
      <p:grpSp>
        <p:nvGrpSpPr>
          <p:cNvPr id="24" name="Group 23">
            <a:extLst>
              <a:ext uri="{FF2B5EF4-FFF2-40B4-BE49-F238E27FC236}">
                <a16:creationId xmlns:a16="http://schemas.microsoft.com/office/drawing/2014/main" id="{DB34F5CF-EEE1-407F-9F91-DAF38BFCF8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5" name="Rectangle 24">
              <a:extLst>
                <a:ext uri="{FF2B5EF4-FFF2-40B4-BE49-F238E27FC236}">
                  <a16:creationId xmlns:a16="http://schemas.microsoft.com/office/drawing/2014/main" id="{A135DF34-A888-4325-B4A2-13B4077C0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3FFC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6" name="Rectangle 25">
              <a:extLst>
                <a:ext uri="{FF2B5EF4-FFF2-40B4-BE49-F238E27FC236}">
                  <a16:creationId xmlns:a16="http://schemas.microsoft.com/office/drawing/2014/main" id="{159E8CFA-1FCB-4C13-A1E3-B46F41BA5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43FFC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7" name="Rectangle 26">
              <a:extLst>
                <a:ext uri="{FF2B5EF4-FFF2-40B4-BE49-F238E27FC236}">
                  <a16:creationId xmlns:a16="http://schemas.microsoft.com/office/drawing/2014/main" id="{5B786142-19B2-4A12-9F96-16486BFDA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43FFC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grpSp>
      <p:sp>
        <p:nvSpPr>
          <p:cNvPr id="29" name="Rectangle 28">
            <a:extLst>
              <a:ext uri="{FF2B5EF4-FFF2-40B4-BE49-F238E27FC236}">
                <a16:creationId xmlns:a16="http://schemas.microsoft.com/office/drawing/2014/main" id="{2B088ECE-ADBE-44B1-84A8-2D8A8D135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 name="Título 1">
            <a:extLst>
              <a:ext uri="{FF2B5EF4-FFF2-40B4-BE49-F238E27FC236}">
                <a16:creationId xmlns:a16="http://schemas.microsoft.com/office/drawing/2014/main" id="{570F7356-2F70-416F-93C0-21BA193164CF}"/>
              </a:ext>
            </a:extLst>
          </p:cNvPr>
          <p:cNvSpPr>
            <a:spLocks noGrp="1"/>
          </p:cNvSpPr>
          <p:nvPr>
            <p:ph type="ctrTitle"/>
          </p:nvPr>
        </p:nvSpPr>
        <p:spPr>
          <a:xfrm>
            <a:off x="584200" y="3992231"/>
            <a:ext cx="10990540" cy="1475013"/>
          </a:xfrm>
        </p:spPr>
        <p:txBody>
          <a:bodyPr>
            <a:normAutofit/>
          </a:bodyPr>
          <a:lstStyle/>
          <a:p>
            <a:r>
              <a:rPr lang="pt-BR" sz="4000" dirty="0">
                <a:solidFill>
                  <a:schemeClr val="bg1"/>
                </a:solidFill>
              </a:rPr>
              <a:t>Dolarização &amp; investimentos</a:t>
            </a:r>
          </a:p>
        </p:txBody>
      </p:sp>
      <p:sp>
        <p:nvSpPr>
          <p:cNvPr id="3" name="Subtítulo 2">
            <a:extLst>
              <a:ext uri="{FF2B5EF4-FFF2-40B4-BE49-F238E27FC236}">
                <a16:creationId xmlns:a16="http://schemas.microsoft.com/office/drawing/2014/main" id="{CC1DF4D3-2620-4A3A-BAF7-FCA4225A2D88}"/>
              </a:ext>
            </a:extLst>
          </p:cNvPr>
          <p:cNvSpPr>
            <a:spLocks noGrp="1"/>
          </p:cNvSpPr>
          <p:nvPr>
            <p:ph type="subTitle" idx="1"/>
          </p:nvPr>
        </p:nvSpPr>
        <p:spPr>
          <a:xfrm>
            <a:off x="581194" y="5467246"/>
            <a:ext cx="10993546" cy="484822"/>
          </a:xfrm>
        </p:spPr>
        <p:txBody>
          <a:bodyPr>
            <a:normAutofit/>
          </a:bodyPr>
          <a:lstStyle/>
          <a:p>
            <a:r>
              <a:rPr lang="pt-BR">
                <a:solidFill>
                  <a:srgbClr val="43FFCE"/>
                </a:solidFill>
              </a:rPr>
              <a:t>Investidor global</a:t>
            </a:r>
          </a:p>
        </p:txBody>
      </p:sp>
    </p:spTree>
    <p:extLst>
      <p:ext uri="{BB962C8B-B14F-4D97-AF65-F5344CB8AC3E}">
        <p14:creationId xmlns:p14="http://schemas.microsoft.com/office/powerpoint/2010/main" val="194228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7071A-546A-A29A-B06C-9565CDC18A3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18E01AA-1653-DB01-0398-0050499FE9E8}"/>
              </a:ext>
            </a:extLst>
          </p:cNvPr>
          <p:cNvSpPr>
            <a:spLocks noGrp="1"/>
          </p:cNvSpPr>
          <p:nvPr>
            <p:ph type="title"/>
          </p:nvPr>
        </p:nvSpPr>
        <p:spPr/>
        <p:txBody>
          <a:bodyPr/>
          <a:lstStyle/>
          <a:p>
            <a:r>
              <a:rPr lang="pt-BR" dirty="0"/>
              <a:t>Não é somente Dolarizar, mas investir... </a:t>
            </a:r>
          </a:p>
        </p:txBody>
      </p:sp>
      <p:pic>
        <p:nvPicPr>
          <p:cNvPr id="17" name="Imagem 16">
            <a:extLst>
              <a:ext uri="{FF2B5EF4-FFF2-40B4-BE49-F238E27FC236}">
                <a16:creationId xmlns:a16="http://schemas.microsoft.com/office/drawing/2014/main" id="{25FCA983-46F6-8D5F-7FF6-59033814FCF4}"/>
              </a:ext>
            </a:extLst>
          </p:cNvPr>
          <p:cNvPicPr>
            <a:picLocks noChangeAspect="1"/>
          </p:cNvPicPr>
          <p:nvPr/>
        </p:nvPicPr>
        <p:blipFill>
          <a:blip r:embed="rId2"/>
          <a:stretch>
            <a:fillRect/>
          </a:stretch>
        </p:blipFill>
        <p:spPr>
          <a:xfrm>
            <a:off x="0" y="2155604"/>
            <a:ext cx="12192000" cy="4094508"/>
          </a:xfrm>
          <a:prstGeom prst="rect">
            <a:avLst/>
          </a:prstGeom>
        </p:spPr>
      </p:pic>
    </p:spTree>
    <p:extLst>
      <p:ext uri="{BB962C8B-B14F-4D97-AF65-F5344CB8AC3E}">
        <p14:creationId xmlns:p14="http://schemas.microsoft.com/office/powerpoint/2010/main" val="1236466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6BA6-BF7C-AAE2-A235-B44726B1707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3F65210-DE24-6177-9E13-41D3E6ABDF29}"/>
              </a:ext>
            </a:extLst>
          </p:cNvPr>
          <p:cNvSpPr>
            <a:spLocks noGrp="1"/>
          </p:cNvSpPr>
          <p:nvPr>
            <p:ph type="title"/>
          </p:nvPr>
        </p:nvSpPr>
        <p:spPr/>
        <p:txBody>
          <a:bodyPr/>
          <a:lstStyle/>
          <a:p>
            <a:r>
              <a:rPr lang="pt-BR" dirty="0"/>
              <a:t>Não é somente Dolarizar, mas investir... </a:t>
            </a:r>
          </a:p>
        </p:txBody>
      </p:sp>
      <p:sp>
        <p:nvSpPr>
          <p:cNvPr id="3" name="Retângulo 2">
            <a:extLst>
              <a:ext uri="{FF2B5EF4-FFF2-40B4-BE49-F238E27FC236}">
                <a16:creationId xmlns:a16="http://schemas.microsoft.com/office/drawing/2014/main" id="{E47666E2-F8C8-7D0A-AF10-0589E9BAE3E2}"/>
              </a:ext>
            </a:extLst>
          </p:cNvPr>
          <p:cNvSpPr/>
          <p:nvPr/>
        </p:nvSpPr>
        <p:spPr>
          <a:xfrm>
            <a:off x="2540314" y="2505670"/>
            <a:ext cx="6960560" cy="3785652"/>
          </a:xfrm>
          <a:prstGeom prst="rect">
            <a:avLst/>
          </a:prstGeom>
          <a:noFill/>
        </p:spPr>
        <p:txBody>
          <a:bodyPr wrap="none" lIns="91440" tIns="45720" rIns="91440" bIns="45720">
            <a:spAutoFit/>
          </a:bodyPr>
          <a:lstStyle/>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Comprei   Dólar </a:t>
            </a:r>
          </a:p>
          <a:p>
            <a:pPr algn="ctr"/>
            <a:endParaRPr lang="pt-BR" sz="8000" dirty="0">
              <a:ln w="0"/>
              <a:effectLst>
                <a:outerShdw blurRad="38100" dist="19050" dir="2700000" algn="tl" rotWithShape="0">
                  <a:schemeClr val="dk1">
                    <a:alpha val="40000"/>
                  </a:schemeClr>
                </a:outerShdw>
              </a:effectLst>
              <a:latin typeface="Impact" panose="020B0806030902050204" pitchFamily="34" charset="0"/>
            </a:endParaRPr>
          </a:p>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R$ 5,40 = U$1,00</a:t>
            </a:r>
          </a:p>
        </p:txBody>
      </p:sp>
    </p:spTree>
    <p:extLst>
      <p:ext uri="{BB962C8B-B14F-4D97-AF65-F5344CB8AC3E}">
        <p14:creationId xmlns:p14="http://schemas.microsoft.com/office/powerpoint/2010/main" val="3999659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3DA1B-C6C8-BB02-2B11-82EA8885D65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D486552-73AF-C7C8-CA77-27839A271B36}"/>
              </a:ext>
            </a:extLst>
          </p:cNvPr>
          <p:cNvSpPr>
            <a:spLocks noGrp="1"/>
          </p:cNvSpPr>
          <p:nvPr>
            <p:ph type="title"/>
          </p:nvPr>
        </p:nvSpPr>
        <p:spPr/>
        <p:txBody>
          <a:bodyPr/>
          <a:lstStyle/>
          <a:p>
            <a:r>
              <a:rPr lang="pt-BR" dirty="0"/>
              <a:t>Não é somente Dolarizar, mas investir... </a:t>
            </a:r>
          </a:p>
        </p:txBody>
      </p:sp>
      <p:sp>
        <p:nvSpPr>
          <p:cNvPr id="3" name="Retângulo 2">
            <a:extLst>
              <a:ext uri="{FF2B5EF4-FFF2-40B4-BE49-F238E27FC236}">
                <a16:creationId xmlns:a16="http://schemas.microsoft.com/office/drawing/2014/main" id="{F663CF5C-B621-1911-F30A-AC58DB5A7259}"/>
              </a:ext>
            </a:extLst>
          </p:cNvPr>
          <p:cNvSpPr/>
          <p:nvPr/>
        </p:nvSpPr>
        <p:spPr>
          <a:xfrm>
            <a:off x="924392" y="3429000"/>
            <a:ext cx="5171608" cy="1323439"/>
          </a:xfrm>
          <a:prstGeom prst="rect">
            <a:avLst/>
          </a:prstGeom>
          <a:noFill/>
        </p:spPr>
        <p:txBody>
          <a:bodyPr wrap="none" lIns="91440" tIns="45720" rIns="91440" bIns="45720">
            <a:spAutoFit/>
          </a:bodyPr>
          <a:lstStyle/>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Dólar subiu</a:t>
            </a:r>
          </a:p>
        </p:txBody>
      </p:sp>
      <p:pic>
        <p:nvPicPr>
          <p:cNvPr id="5" name="Imagem 4" descr="Imagem digital fictícia de personagem de desenho animado&#10;&#10;O conteúdo gerado por IA pode estar incorreto.">
            <a:extLst>
              <a:ext uri="{FF2B5EF4-FFF2-40B4-BE49-F238E27FC236}">
                <a16:creationId xmlns:a16="http://schemas.microsoft.com/office/drawing/2014/main" id="{166EC819-298B-F52C-9ED7-596BAFF6FA84}"/>
              </a:ext>
            </a:extLst>
          </p:cNvPr>
          <p:cNvPicPr>
            <a:picLocks noChangeAspect="1"/>
          </p:cNvPicPr>
          <p:nvPr/>
        </p:nvPicPr>
        <p:blipFill>
          <a:blip r:embed="rId2"/>
          <a:stretch>
            <a:fillRect/>
          </a:stretch>
        </p:blipFill>
        <p:spPr>
          <a:xfrm>
            <a:off x="6374091" y="377072"/>
            <a:ext cx="6400800" cy="685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181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F7C3F-9CC2-6184-C305-576589C198A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86427CA-11EE-D8EE-F906-7819AB90DF57}"/>
              </a:ext>
            </a:extLst>
          </p:cNvPr>
          <p:cNvSpPr>
            <a:spLocks noGrp="1"/>
          </p:cNvSpPr>
          <p:nvPr>
            <p:ph type="title"/>
          </p:nvPr>
        </p:nvSpPr>
        <p:spPr/>
        <p:txBody>
          <a:bodyPr/>
          <a:lstStyle/>
          <a:p>
            <a:r>
              <a:rPr lang="pt-BR" dirty="0"/>
              <a:t>Não é somente Dolarizar, mas investir... </a:t>
            </a:r>
          </a:p>
        </p:txBody>
      </p:sp>
      <p:sp>
        <p:nvSpPr>
          <p:cNvPr id="3" name="Retângulo 2">
            <a:extLst>
              <a:ext uri="{FF2B5EF4-FFF2-40B4-BE49-F238E27FC236}">
                <a16:creationId xmlns:a16="http://schemas.microsoft.com/office/drawing/2014/main" id="{2A0EE6A8-0075-5CA8-B07A-5D108350391A}"/>
              </a:ext>
            </a:extLst>
          </p:cNvPr>
          <p:cNvSpPr/>
          <p:nvPr/>
        </p:nvSpPr>
        <p:spPr>
          <a:xfrm>
            <a:off x="1277854" y="3429000"/>
            <a:ext cx="4464685" cy="1323439"/>
          </a:xfrm>
          <a:prstGeom prst="rect">
            <a:avLst/>
          </a:prstGeom>
          <a:noFill/>
        </p:spPr>
        <p:txBody>
          <a:bodyPr wrap="none" lIns="91440" tIns="45720" rIns="91440" bIns="45720">
            <a:spAutoFit/>
          </a:bodyPr>
          <a:lstStyle/>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Dólar caiu</a:t>
            </a:r>
          </a:p>
        </p:txBody>
      </p:sp>
      <p:pic>
        <p:nvPicPr>
          <p:cNvPr id="6" name="Imagem 5" descr="Uma imagem contendo pessoa, segurando, escuro, azul&#10;&#10;O conteúdo gerado por IA pode estar incorreto.">
            <a:extLst>
              <a:ext uri="{FF2B5EF4-FFF2-40B4-BE49-F238E27FC236}">
                <a16:creationId xmlns:a16="http://schemas.microsoft.com/office/drawing/2014/main" id="{58929C0D-921C-598C-A1D4-EBD548C6535D}"/>
              </a:ext>
            </a:extLst>
          </p:cNvPr>
          <p:cNvPicPr>
            <a:picLocks noChangeAspect="1"/>
          </p:cNvPicPr>
          <p:nvPr/>
        </p:nvPicPr>
        <p:blipFill>
          <a:blip r:embed="rId2"/>
          <a:stretch>
            <a:fillRect/>
          </a:stretch>
        </p:blipFill>
        <p:spPr>
          <a:xfrm>
            <a:off x="6096000" y="490194"/>
            <a:ext cx="6846570" cy="6858000"/>
          </a:xfrm>
          <a:prstGeom prst="rect">
            <a:avLst/>
          </a:prstGeom>
        </p:spPr>
      </p:pic>
    </p:spTree>
    <p:extLst>
      <p:ext uri="{BB962C8B-B14F-4D97-AF65-F5344CB8AC3E}">
        <p14:creationId xmlns:p14="http://schemas.microsoft.com/office/powerpoint/2010/main" val="265921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8447E-B4F1-DA53-68E1-D9F0DD14C38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D1A237C-3171-FEA1-BBE7-44F3FF58A9BD}"/>
              </a:ext>
            </a:extLst>
          </p:cNvPr>
          <p:cNvSpPr>
            <a:spLocks noGrp="1"/>
          </p:cNvSpPr>
          <p:nvPr>
            <p:ph type="title"/>
          </p:nvPr>
        </p:nvSpPr>
        <p:spPr/>
        <p:txBody>
          <a:bodyPr/>
          <a:lstStyle/>
          <a:p>
            <a:r>
              <a:rPr lang="pt-BR" dirty="0"/>
              <a:t>Não é somente Dolarizar, mas investir... </a:t>
            </a:r>
          </a:p>
        </p:txBody>
      </p:sp>
      <p:sp>
        <p:nvSpPr>
          <p:cNvPr id="3" name="Retângulo 2">
            <a:extLst>
              <a:ext uri="{FF2B5EF4-FFF2-40B4-BE49-F238E27FC236}">
                <a16:creationId xmlns:a16="http://schemas.microsoft.com/office/drawing/2014/main" id="{81BE285B-1996-E876-A172-939557BEE322}"/>
              </a:ext>
            </a:extLst>
          </p:cNvPr>
          <p:cNvSpPr/>
          <p:nvPr/>
        </p:nvSpPr>
        <p:spPr>
          <a:xfrm>
            <a:off x="2759126" y="2505670"/>
            <a:ext cx="6522941" cy="3785652"/>
          </a:xfrm>
          <a:prstGeom prst="rect">
            <a:avLst/>
          </a:prstGeom>
          <a:noFill/>
        </p:spPr>
        <p:txBody>
          <a:bodyPr wrap="none" lIns="91440" tIns="45720" rIns="91440" bIns="45720">
            <a:spAutoFit/>
          </a:bodyPr>
          <a:lstStyle/>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Investi</a:t>
            </a:r>
          </a:p>
          <a:p>
            <a:pPr algn="ctr"/>
            <a:endParaRPr lang="pt-BR" sz="8000" dirty="0">
              <a:ln w="0"/>
              <a:effectLst>
                <a:outerShdw blurRad="38100" dist="19050" dir="2700000" algn="tl" rotWithShape="0">
                  <a:schemeClr val="dk1">
                    <a:alpha val="40000"/>
                  </a:schemeClr>
                </a:outerShdw>
              </a:effectLst>
              <a:latin typeface="Impact" panose="020B0806030902050204" pitchFamily="34" charset="0"/>
            </a:endParaRPr>
          </a:p>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U$1,00 = 1 Ação</a:t>
            </a:r>
          </a:p>
        </p:txBody>
      </p:sp>
    </p:spTree>
    <p:extLst>
      <p:ext uri="{BB962C8B-B14F-4D97-AF65-F5344CB8AC3E}">
        <p14:creationId xmlns:p14="http://schemas.microsoft.com/office/powerpoint/2010/main" val="1629464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29836-BB36-F7ED-CA2C-FA41198455D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4CF226F-AD09-A9C6-CB8B-CB26EB95B9BE}"/>
              </a:ext>
            </a:extLst>
          </p:cNvPr>
          <p:cNvSpPr>
            <a:spLocks noGrp="1"/>
          </p:cNvSpPr>
          <p:nvPr>
            <p:ph type="title"/>
          </p:nvPr>
        </p:nvSpPr>
        <p:spPr/>
        <p:txBody>
          <a:bodyPr/>
          <a:lstStyle/>
          <a:p>
            <a:r>
              <a:rPr lang="pt-BR" dirty="0"/>
              <a:t>Não é somente Dolarizar, mas investir... </a:t>
            </a:r>
          </a:p>
        </p:txBody>
      </p:sp>
      <p:sp>
        <p:nvSpPr>
          <p:cNvPr id="3" name="Retângulo 2">
            <a:extLst>
              <a:ext uri="{FF2B5EF4-FFF2-40B4-BE49-F238E27FC236}">
                <a16:creationId xmlns:a16="http://schemas.microsoft.com/office/drawing/2014/main" id="{0C2503F0-D663-D1F8-E67A-5B9183D5A058}"/>
              </a:ext>
            </a:extLst>
          </p:cNvPr>
          <p:cNvSpPr/>
          <p:nvPr/>
        </p:nvSpPr>
        <p:spPr>
          <a:xfrm>
            <a:off x="924392" y="2665428"/>
            <a:ext cx="5171608" cy="1323439"/>
          </a:xfrm>
          <a:prstGeom prst="rect">
            <a:avLst/>
          </a:prstGeom>
          <a:noFill/>
        </p:spPr>
        <p:txBody>
          <a:bodyPr wrap="none" lIns="91440" tIns="45720" rIns="91440" bIns="45720">
            <a:spAutoFit/>
          </a:bodyPr>
          <a:lstStyle/>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Dólar </a:t>
            </a:r>
            <a:r>
              <a:rPr lang="pt-BR" sz="8000" b="0" cap="none" spc="0" dirty="0">
                <a:ln w="0"/>
                <a:solidFill>
                  <a:schemeClr val="tx1"/>
                </a:solidFill>
                <a:effectLst>
                  <a:outerShdw blurRad="50800" dist="38100" dir="2700000" algn="tl" rotWithShape="0">
                    <a:prstClr val="black">
                      <a:alpha val="40000"/>
                    </a:prstClr>
                  </a:outerShdw>
                </a:effectLst>
                <a:latin typeface="Impact" panose="020B0806030902050204" pitchFamily="34" charset="0"/>
              </a:rPr>
              <a:t>subiu</a:t>
            </a:r>
          </a:p>
        </p:txBody>
      </p:sp>
      <p:sp>
        <p:nvSpPr>
          <p:cNvPr id="4" name="Retângulo 3">
            <a:extLst>
              <a:ext uri="{FF2B5EF4-FFF2-40B4-BE49-F238E27FC236}">
                <a16:creationId xmlns:a16="http://schemas.microsoft.com/office/drawing/2014/main" id="{B6B7B4A2-659F-B239-179F-542E78CEB7D7}"/>
              </a:ext>
            </a:extLst>
          </p:cNvPr>
          <p:cNvSpPr/>
          <p:nvPr/>
        </p:nvSpPr>
        <p:spPr>
          <a:xfrm>
            <a:off x="6275631" y="4380314"/>
            <a:ext cx="4464685" cy="1323439"/>
          </a:xfrm>
          <a:prstGeom prst="rect">
            <a:avLst/>
          </a:prstGeom>
          <a:noFill/>
        </p:spPr>
        <p:txBody>
          <a:bodyPr wrap="none" lIns="91440" tIns="45720" rIns="91440" bIns="45720">
            <a:spAutoFit/>
          </a:bodyPr>
          <a:lstStyle/>
          <a:p>
            <a:pPr algn="ctr"/>
            <a:r>
              <a:rPr lang="pt-BR" sz="8000" b="0" cap="none" spc="0" dirty="0">
                <a:ln w="0"/>
                <a:solidFill>
                  <a:schemeClr val="tx1"/>
                </a:solidFill>
                <a:effectLst>
                  <a:outerShdw blurRad="50800" dist="38100" dir="2700000" algn="tl" rotWithShape="0">
                    <a:prstClr val="black">
                      <a:alpha val="40000"/>
                    </a:prstClr>
                  </a:outerShdw>
                </a:effectLst>
                <a:latin typeface="Impact" panose="020B0806030902050204" pitchFamily="34" charset="0"/>
              </a:rPr>
              <a:t>Dólar</a:t>
            </a: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 caiu</a:t>
            </a:r>
          </a:p>
        </p:txBody>
      </p:sp>
    </p:spTree>
    <p:extLst>
      <p:ext uri="{BB962C8B-B14F-4D97-AF65-F5344CB8AC3E}">
        <p14:creationId xmlns:p14="http://schemas.microsoft.com/office/powerpoint/2010/main" val="3050384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6A935-B7F3-8EA3-A427-B4813FBBA68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BD7C126-E05E-B5B5-70B6-BA6CB079A542}"/>
              </a:ext>
            </a:extLst>
          </p:cNvPr>
          <p:cNvSpPr>
            <a:spLocks noGrp="1"/>
          </p:cNvSpPr>
          <p:nvPr>
            <p:ph type="title"/>
          </p:nvPr>
        </p:nvSpPr>
        <p:spPr/>
        <p:txBody>
          <a:bodyPr/>
          <a:lstStyle/>
          <a:p>
            <a:r>
              <a:rPr lang="pt-BR" dirty="0"/>
              <a:t>Não é somente Dolarizar, mas investir... </a:t>
            </a:r>
          </a:p>
        </p:txBody>
      </p:sp>
      <p:sp>
        <p:nvSpPr>
          <p:cNvPr id="3" name="Retângulo 2">
            <a:extLst>
              <a:ext uri="{FF2B5EF4-FFF2-40B4-BE49-F238E27FC236}">
                <a16:creationId xmlns:a16="http://schemas.microsoft.com/office/drawing/2014/main" id="{32A0D30B-FB53-349A-B871-BC6E9A0CFA81}"/>
              </a:ext>
            </a:extLst>
          </p:cNvPr>
          <p:cNvSpPr/>
          <p:nvPr/>
        </p:nvSpPr>
        <p:spPr>
          <a:xfrm>
            <a:off x="457877" y="2316636"/>
            <a:ext cx="6425157" cy="1323439"/>
          </a:xfrm>
          <a:prstGeom prst="rect">
            <a:avLst/>
          </a:prstGeom>
          <a:noFill/>
        </p:spPr>
        <p:txBody>
          <a:bodyPr wrap="none" lIns="91440" tIns="45720" rIns="91440" bIns="45720">
            <a:spAutoFit/>
          </a:bodyPr>
          <a:lstStyle/>
          <a:p>
            <a:pPr algn="ctr"/>
            <a:r>
              <a:rPr lang="pt-BR" sz="80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Duas Vari</a:t>
            </a:r>
            <a:r>
              <a:rPr lang="pt-BR" sz="8000" dirty="0">
                <a:ln w="0"/>
                <a:effectLst>
                  <a:outerShdw blurRad="38100" dist="19050" dir="2700000" algn="tl" rotWithShape="0">
                    <a:schemeClr val="dk1">
                      <a:alpha val="40000"/>
                    </a:schemeClr>
                  </a:outerShdw>
                </a:effectLst>
                <a:latin typeface="Impact" panose="020B0806030902050204" pitchFamily="34" charset="0"/>
              </a:rPr>
              <a:t>áveis</a:t>
            </a:r>
            <a:endParaRPr lang="pt-BR" sz="8000" b="0" cap="none" spc="0" dirty="0">
              <a:ln w="0"/>
              <a:solidFill>
                <a:schemeClr val="tx1"/>
              </a:solidFill>
              <a:effectLst>
                <a:outerShdw blurRad="50800" dist="38100" dir="2700000" algn="tl" rotWithShape="0">
                  <a:prstClr val="black">
                    <a:alpha val="40000"/>
                  </a:prstClr>
                </a:outerShdw>
              </a:effectLst>
              <a:latin typeface="Impact" panose="020B0806030902050204" pitchFamily="34" charset="0"/>
            </a:endParaRPr>
          </a:p>
        </p:txBody>
      </p:sp>
      <p:sp>
        <p:nvSpPr>
          <p:cNvPr id="5" name="Retângulo 4">
            <a:extLst>
              <a:ext uri="{FF2B5EF4-FFF2-40B4-BE49-F238E27FC236}">
                <a16:creationId xmlns:a16="http://schemas.microsoft.com/office/drawing/2014/main" id="{016E16D3-F010-52C2-80F0-1E4AB1BF0DAC}"/>
              </a:ext>
            </a:extLst>
          </p:cNvPr>
          <p:cNvSpPr/>
          <p:nvPr/>
        </p:nvSpPr>
        <p:spPr>
          <a:xfrm>
            <a:off x="3241490" y="4593447"/>
            <a:ext cx="857927" cy="830997"/>
          </a:xfrm>
          <a:prstGeom prst="rect">
            <a:avLst/>
          </a:prstGeom>
          <a:noFill/>
        </p:spPr>
        <p:txBody>
          <a:bodyPr wrap="none" lIns="91440" tIns="45720" rIns="91440" bIns="45720">
            <a:spAutoFit/>
          </a:bodyPr>
          <a:lstStyle/>
          <a:p>
            <a:pPr algn="ct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U$</a:t>
            </a:r>
            <a:endParaRPr lang="pt-BR" sz="4800" b="0" cap="none" spc="0" dirty="0">
              <a:ln w="0"/>
              <a:solidFill>
                <a:schemeClr val="tx1"/>
              </a:solidFill>
              <a:effectLst>
                <a:outerShdw blurRad="50800" dist="38100" dir="2700000" algn="tl" rotWithShape="0">
                  <a:prstClr val="black">
                    <a:alpha val="40000"/>
                  </a:prstClr>
                </a:outerShdw>
              </a:effectLst>
              <a:latin typeface="Impact" panose="020B0806030902050204" pitchFamily="34" charset="0"/>
            </a:endParaRPr>
          </a:p>
        </p:txBody>
      </p:sp>
      <p:sp>
        <p:nvSpPr>
          <p:cNvPr id="6" name="Retângulo 5">
            <a:extLst>
              <a:ext uri="{FF2B5EF4-FFF2-40B4-BE49-F238E27FC236}">
                <a16:creationId xmlns:a16="http://schemas.microsoft.com/office/drawing/2014/main" id="{602F5E08-56AB-81C4-3DAC-D9E9F0EA6D50}"/>
              </a:ext>
            </a:extLst>
          </p:cNvPr>
          <p:cNvSpPr/>
          <p:nvPr/>
        </p:nvSpPr>
        <p:spPr>
          <a:xfrm>
            <a:off x="6490528" y="4593446"/>
            <a:ext cx="3393878" cy="830997"/>
          </a:xfrm>
          <a:prstGeom prst="rect">
            <a:avLst/>
          </a:prstGeom>
          <a:noFill/>
        </p:spPr>
        <p:txBody>
          <a:bodyPr wrap="none" lIns="91440" tIns="45720" rIns="91440" bIns="45720">
            <a:spAutoFit/>
          </a:bodyPr>
          <a:lstStyle/>
          <a:p>
            <a:pPr algn="ct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Ação = Stock</a:t>
            </a:r>
            <a:endParaRPr lang="pt-BR" sz="4800" b="0" cap="none" spc="0" dirty="0">
              <a:ln w="0"/>
              <a:solidFill>
                <a:schemeClr val="tx1"/>
              </a:solidFill>
              <a:effectLst>
                <a:outerShdw blurRad="50800" dist="38100" dir="2700000" algn="tl" rotWithShape="0">
                  <a:prstClr val="black">
                    <a:alpha val="40000"/>
                  </a:prstClr>
                </a:outerShdw>
              </a:effectLst>
              <a:latin typeface="Impact" panose="020B0806030902050204" pitchFamily="34" charset="0"/>
            </a:endParaRPr>
          </a:p>
        </p:txBody>
      </p:sp>
      <p:grpSp>
        <p:nvGrpSpPr>
          <p:cNvPr id="9" name="Agrupar 8">
            <a:extLst>
              <a:ext uri="{FF2B5EF4-FFF2-40B4-BE49-F238E27FC236}">
                <a16:creationId xmlns:a16="http://schemas.microsoft.com/office/drawing/2014/main" id="{70766448-B1BD-D19A-9006-CDA8C84D0973}"/>
              </a:ext>
            </a:extLst>
          </p:cNvPr>
          <p:cNvGrpSpPr/>
          <p:nvPr/>
        </p:nvGrpSpPr>
        <p:grpSpPr>
          <a:xfrm>
            <a:off x="1824405" y="4396921"/>
            <a:ext cx="1417085" cy="1027522"/>
            <a:chOff x="1824405" y="4396921"/>
            <a:chExt cx="1417085" cy="1027522"/>
          </a:xfrm>
        </p:grpSpPr>
        <p:sp>
          <p:nvSpPr>
            <p:cNvPr id="7" name="Seta: para Cima 6">
              <a:extLst>
                <a:ext uri="{FF2B5EF4-FFF2-40B4-BE49-F238E27FC236}">
                  <a16:creationId xmlns:a16="http://schemas.microsoft.com/office/drawing/2014/main" id="{3ACAAACA-6FDF-0991-012C-FA82A5AD8A47}"/>
                </a:ext>
              </a:extLst>
            </p:cNvPr>
            <p:cNvSpPr/>
            <p:nvPr/>
          </p:nvSpPr>
          <p:spPr>
            <a:xfrm>
              <a:off x="2477919" y="4396921"/>
              <a:ext cx="763571" cy="1027522"/>
            </a:xfrm>
            <a:prstGeom prst="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pt-BR"/>
            </a:p>
          </p:txBody>
        </p:sp>
        <p:sp>
          <p:nvSpPr>
            <p:cNvPr id="8" name="Seta: para Cima 7">
              <a:extLst>
                <a:ext uri="{FF2B5EF4-FFF2-40B4-BE49-F238E27FC236}">
                  <a16:creationId xmlns:a16="http://schemas.microsoft.com/office/drawing/2014/main" id="{41D3BF41-9E7D-CFC6-2933-0AE1910A406F}"/>
                </a:ext>
              </a:extLst>
            </p:cNvPr>
            <p:cNvSpPr/>
            <p:nvPr/>
          </p:nvSpPr>
          <p:spPr>
            <a:xfrm rot="10800000">
              <a:off x="1824405" y="4396921"/>
              <a:ext cx="763571" cy="1027522"/>
            </a:xfrm>
            <a:prstGeom prst="upArrow">
              <a:avLst/>
            </a:prstGeom>
            <a:solidFill>
              <a:srgbClr val="FF0000"/>
            </a:solidFill>
            <a:ln w="28575">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pt-BR"/>
            </a:p>
          </p:txBody>
        </p:sp>
      </p:grpSp>
      <p:grpSp>
        <p:nvGrpSpPr>
          <p:cNvPr id="10" name="Agrupar 9">
            <a:extLst>
              <a:ext uri="{FF2B5EF4-FFF2-40B4-BE49-F238E27FC236}">
                <a16:creationId xmlns:a16="http://schemas.microsoft.com/office/drawing/2014/main" id="{CA21C90F-B7B3-A706-0119-8D426CB62BB6}"/>
              </a:ext>
            </a:extLst>
          </p:cNvPr>
          <p:cNvGrpSpPr/>
          <p:nvPr/>
        </p:nvGrpSpPr>
        <p:grpSpPr>
          <a:xfrm>
            <a:off x="9980161" y="4396921"/>
            <a:ext cx="1417085" cy="1027522"/>
            <a:chOff x="1824405" y="4396921"/>
            <a:chExt cx="1417085" cy="1027522"/>
          </a:xfrm>
        </p:grpSpPr>
        <p:sp>
          <p:nvSpPr>
            <p:cNvPr id="11" name="Seta: para Cima 10">
              <a:extLst>
                <a:ext uri="{FF2B5EF4-FFF2-40B4-BE49-F238E27FC236}">
                  <a16:creationId xmlns:a16="http://schemas.microsoft.com/office/drawing/2014/main" id="{29972314-F884-F68A-16D4-2930685E82F6}"/>
                </a:ext>
              </a:extLst>
            </p:cNvPr>
            <p:cNvSpPr/>
            <p:nvPr/>
          </p:nvSpPr>
          <p:spPr>
            <a:xfrm>
              <a:off x="2477919" y="4396921"/>
              <a:ext cx="763571" cy="1027522"/>
            </a:xfrm>
            <a:prstGeom prst="up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pt-BR"/>
            </a:p>
          </p:txBody>
        </p:sp>
        <p:sp>
          <p:nvSpPr>
            <p:cNvPr id="12" name="Seta: para Cima 11">
              <a:extLst>
                <a:ext uri="{FF2B5EF4-FFF2-40B4-BE49-F238E27FC236}">
                  <a16:creationId xmlns:a16="http://schemas.microsoft.com/office/drawing/2014/main" id="{A7654F62-2FE9-AF6D-B271-619D655A79BF}"/>
                </a:ext>
              </a:extLst>
            </p:cNvPr>
            <p:cNvSpPr/>
            <p:nvPr/>
          </p:nvSpPr>
          <p:spPr>
            <a:xfrm rot="10800000">
              <a:off x="1824405" y="4396921"/>
              <a:ext cx="763571" cy="1027522"/>
            </a:xfrm>
            <a:prstGeom prst="upArrow">
              <a:avLst/>
            </a:prstGeom>
            <a:solidFill>
              <a:srgbClr val="FF0000"/>
            </a:solidFill>
            <a:ln w="28575">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2281521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B0BBBF-9835-94EA-16E9-BE08B0076C39}"/>
              </a:ext>
            </a:extLst>
          </p:cNvPr>
          <p:cNvSpPr>
            <a:spLocks noGrp="1"/>
          </p:cNvSpPr>
          <p:nvPr>
            <p:ph type="title"/>
          </p:nvPr>
        </p:nvSpPr>
        <p:spPr/>
        <p:txBody>
          <a:bodyPr/>
          <a:lstStyle/>
          <a:p>
            <a:r>
              <a:rPr lang="pt-BR" dirty="0"/>
              <a:t>Não é somente Dolarizar, mas investir... </a:t>
            </a:r>
          </a:p>
        </p:txBody>
      </p:sp>
      <p:pic>
        <p:nvPicPr>
          <p:cNvPr id="9" name="Espaço Reservado para Conteúdo 8">
            <a:extLst>
              <a:ext uri="{FF2B5EF4-FFF2-40B4-BE49-F238E27FC236}">
                <a16:creationId xmlns:a16="http://schemas.microsoft.com/office/drawing/2014/main" id="{76BBBF7A-6183-3B94-5861-E2C3F07DEBE7}"/>
              </a:ext>
            </a:extLst>
          </p:cNvPr>
          <p:cNvPicPr>
            <a:picLocks noGrp="1" noChangeAspect="1"/>
          </p:cNvPicPr>
          <p:nvPr>
            <p:ph idx="1"/>
          </p:nvPr>
        </p:nvPicPr>
        <p:blipFill>
          <a:blip r:embed="rId2"/>
          <a:stretch>
            <a:fillRect/>
          </a:stretch>
        </p:blipFill>
        <p:spPr>
          <a:xfrm>
            <a:off x="581192" y="2360334"/>
            <a:ext cx="5866941" cy="3678238"/>
          </a:xfrm>
        </p:spPr>
      </p:pic>
      <p:sp>
        <p:nvSpPr>
          <p:cNvPr id="10" name="Retângulo 9">
            <a:extLst>
              <a:ext uri="{FF2B5EF4-FFF2-40B4-BE49-F238E27FC236}">
                <a16:creationId xmlns:a16="http://schemas.microsoft.com/office/drawing/2014/main" id="{7105CA86-7E0D-01C4-7E6A-37CE2368E575}"/>
              </a:ext>
            </a:extLst>
          </p:cNvPr>
          <p:cNvSpPr/>
          <p:nvPr/>
        </p:nvSpPr>
        <p:spPr>
          <a:xfrm>
            <a:off x="6851383" y="2906791"/>
            <a:ext cx="4918334" cy="2585323"/>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Se o dólar subir, </a:t>
            </a:r>
          </a:p>
          <a:p>
            <a:pPr algn="ctr"/>
            <a:r>
              <a:rPr lang="pt-BR" sz="5400" b="0" cap="none" spc="0" dirty="0">
                <a:ln w="0"/>
                <a:solidFill>
                  <a:schemeClr val="tx1"/>
                </a:solidFill>
                <a:effectLst>
                  <a:outerShdw blurRad="38100" dist="19050" dir="2700000" algn="tl" rotWithShape="0">
                    <a:schemeClr val="dk1">
                      <a:alpha val="40000"/>
                    </a:schemeClr>
                  </a:outerShdw>
                </a:effectLst>
              </a:rPr>
              <a:t>quer dizer </a:t>
            </a:r>
          </a:p>
          <a:p>
            <a:pPr algn="ctr"/>
            <a:r>
              <a:rPr lang="pt-BR" sz="5400" b="0" cap="none" spc="0" dirty="0">
                <a:ln w="0"/>
                <a:solidFill>
                  <a:schemeClr val="tx1"/>
                </a:solidFill>
                <a:effectLst>
                  <a:outerShdw blurRad="38100" dist="19050" dir="2700000" algn="tl" rotWithShape="0">
                    <a:schemeClr val="dk1">
                      <a:alpha val="40000"/>
                    </a:schemeClr>
                  </a:outerShdw>
                </a:effectLst>
              </a:rPr>
              <a:t>que o Real caiu...</a:t>
            </a:r>
          </a:p>
        </p:txBody>
      </p:sp>
    </p:spTree>
    <p:extLst>
      <p:ext uri="{BB962C8B-B14F-4D97-AF65-F5344CB8AC3E}">
        <p14:creationId xmlns:p14="http://schemas.microsoft.com/office/powerpoint/2010/main" val="3262499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A9384-B805-EF21-EFAC-FE198125F3F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192987A-FAF9-64FC-F90B-0B09B3B422FF}"/>
              </a:ext>
            </a:extLst>
          </p:cNvPr>
          <p:cNvSpPr>
            <a:spLocks noGrp="1"/>
          </p:cNvSpPr>
          <p:nvPr>
            <p:ph type="title"/>
          </p:nvPr>
        </p:nvSpPr>
        <p:spPr/>
        <p:txBody>
          <a:bodyPr/>
          <a:lstStyle/>
          <a:p>
            <a:r>
              <a:rPr lang="pt-BR" dirty="0"/>
              <a:t>Não é somente Dolarizar, mas investir... </a:t>
            </a:r>
          </a:p>
        </p:txBody>
      </p:sp>
      <p:pic>
        <p:nvPicPr>
          <p:cNvPr id="9" name="Espaço Reservado para Conteúdo 8">
            <a:extLst>
              <a:ext uri="{FF2B5EF4-FFF2-40B4-BE49-F238E27FC236}">
                <a16:creationId xmlns:a16="http://schemas.microsoft.com/office/drawing/2014/main" id="{F3C1F903-7E54-8819-F022-33487C9CAA0B}"/>
              </a:ext>
            </a:extLst>
          </p:cNvPr>
          <p:cNvPicPr>
            <a:picLocks noGrp="1" noChangeAspect="1"/>
          </p:cNvPicPr>
          <p:nvPr>
            <p:ph idx="1"/>
          </p:nvPr>
        </p:nvPicPr>
        <p:blipFill>
          <a:blip r:embed="rId2"/>
          <a:stretch>
            <a:fillRect/>
          </a:stretch>
        </p:blipFill>
        <p:spPr>
          <a:xfrm>
            <a:off x="581192" y="2360334"/>
            <a:ext cx="5866941" cy="3678238"/>
          </a:xfrm>
        </p:spPr>
      </p:pic>
      <p:sp>
        <p:nvSpPr>
          <p:cNvPr id="10" name="Retângulo 9">
            <a:extLst>
              <a:ext uri="{FF2B5EF4-FFF2-40B4-BE49-F238E27FC236}">
                <a16:creationId xmlns:a16="http://schemas.microsoft.com/office/drawing/2014/main" id="{BDCB8BDF-FBA8-2710-682A-74A3AC193690}"/>
              </a:ext>
            </a:extLst>
          </p:cNvPr>
          <p:cNvSpPr/>
          <p:nvPr/>
        </p:nvSpPr>
        <p:spPr>
          <a:xfrm>
            <a:off x="6661618" y="2906791"/>
            <a:ext cx="5279010" cy="2585323"/>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Se o dólar cair, </a:t>
            </a:r>
          </a:p>
          <a:p>
            <a:pPr algn="ctr"/>
            <a:r>
              <a:rPr lang="pt-BR" sz="5400" b="0" cap="none" spc="0" dirty="0">
                <a:ln w="0"/>
                <a:solidFill>
                  <a:schemeClr val="tx1"/>
                </a:solidFill>
                <a:effectLst>
                  <a:outerShdw blurRad="38100" dist="19050" dir="2700000" algn="tl" rotWithShape="0">
                    <a:schemeClr val="dk1">
                      <a:alpha val="40000"/>
                    </a:schemeClr>
                  </a:outerShdw>
                </a:effectLst>
              </a:rPr>
              <a:t>quer dizer </a:t>
            </a:r>
          </a:p>
          <a:p>
            <a:pPr algn="ctr"/>
            <a:r>
              <a:rPr lang="pt-BR" sz="5400" b="0" cap="none" spc="0" dirty="0">
                <a:ln w="0"/>
                <a:solidFill>
                  <a:schemeClr val="tx1"/>
                </a:solidFill>
                <a:effectLst>
                  <a:outerShdw blurRad="38100" dist="19050" dir="2700000" algn="tl" rotWithShape="0">
                    <a:schemeClr val="dk1">
                      <a:alpha val="40000"/>
                    </a:schemeClr>
                  </a:outerShdw>
                </a:effectLst>
              </a:rPr>
              <a:t>que o Real subiu...</a:t>
            </a:r>
          </a:p>
        </p:txBody>
      </p:sp>
    </p:spTree>
    <p:extLst>
      <p:ext uri="{BB962C8B-B14F-4D97-AF65-F5344CB8AC3E}">
        <p14:creationId xmlns:p14="http://schemas.microsoft.com/office/powerpoint/2010/main" val="4049086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078A52F-85EA-4C0B-962B-D9D9DD4DD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Rectangle 11">
            <a:extLst>
              <a:ext uri="{FF2B5EF4-FFF2-40B4-BE49-F238E27FC236}">
                <a16:creationId xmlns:a16="http://schemas.microsoft.com/office/drawing/2014/main" id="{919797D5-5700-4683-B30A-5B4D56CB8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4" name="Rectangle 13">
            <a:extLst>
              <a:ext uri="{FF2B5EF4-FFF2-40B4-BE49-F238E27FC236}">
                <a16:creationId xmlns:a16="http://schemas.microsoft.com/office/drawing/2014/main" id="{4856A7B9-9801-42EC-A4C9-7E22A56EF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6" name="Rectangle 15">
            <a:extLst>
              <a:ext uri="{FF2B5EF4-FFF2-40B4-BE49-F238E27FC236}">
                <a16:creationId xmlns:a16="http://schemas.microsoft.com/office/drawing/2014/main" id="{8AD54DB8-C150-4290-85D6-F5B0262BF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18" name="Rectangle 17">
            <a:extLst>
              <a:ext uri="{FF2B5EF4-FFF2-40B4-BE49-F238E27FC236}">
                <a16:creationId xmlns:a16="http://schemas.microsoft.com/office/drawing/2014/main" id="{493D4EDA-58E0-40CC-B3CA-14CDEB349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ço Reservado para Conteúdo 4" descr="Mão de pessoa&#10;&#10;O conteúdo gerado por IA pode estar incorreto.">
            <a:extLst>
              <a:ext uri="{FF2B5EF4-FFF2-40B4-BE49-F238E27FC236}">
                <a16:creationId xmlns:a16="http://schemas.microsoft.com/office/drawing/2014/main" id="{7E2F6C85-90D3-5F84-0E85-E398884B7934}"/>
              </a:ext>
            </a:extLst>
          </p:cNvPr>
          <p:cNvPicPr>
            <a:picLocks noGrp="1" noChangeAspect="1"/>
          </p:cNvPicPr>
          <p:nvPr>
            <p:ph idx="1"/>
          </p:nvPr>
        </p:nvPicPr>
        <p:blipFill>
          <a:blip r:embed="rId2"/>
          <a:srcRect t="17634" r="9091" b="5179"/>
          <a:stretch>
            <a:fillRect/>
          </a:stretch>
        </p:blipFill>
        <p:spPr>
          <a:xfrm>
            <a:off x="20" y="10"/>
            <a:ext cx="12191980" cy="6857990"/>
          </a:xfrm>
          <a:prstGeom prst="rect">
            <a:avLst/>
          </a:prstGeom>
        </p:spPr>
      </p:pic>
      <p:grpSp>
        <p:nvGrpSpPr>
          <p:cNvPr id="20" name="Group 19">
            <a:extLst>
              <a:ext uri="{FF2B5EF4-FFF2-40B4-BE49-F238E27FC236}">
                <a16:creationId xmlns:a16="http://schemas.microsoft.com/office/drawing/2014/main" id="{AA9EB0BC-A85E-4C26-B355-5DFCEF6CCB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1" name="Rectangle 20">
              <a:extLst>
                <a:ext uri="{FF2B5EF4-FFF2-40B4-BE49-F238E27FC236}">
                  <a16:creationId xmlns:a16="http://schemas.microsoft.com/office/drawing/2014/main" id="{3643E56B-BD42-413D-B17D-7958270F5D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D6D8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2" name="Rectangle 21">
              <a:extLst>
                <a:ext uri="{FF2B5EF4-FFF2-40B4-BE49-F238E27FC236}">
                  <a16:creationId xmlns:a16="http://schemas.microsoft.com/office/drawing/2014/main" id="{96C04F74-9467-4FA5-95DC-8D481A297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D6D8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3" name="Rectangle 22">
              <a:extLst>
                <a:ext uri="{FF2B5EF4-FFF2-40B4-BE49-F238E27FC236}">
                  <a16:creationId xmlns:a16="http://schemas.microsoft.com/office/drawing/2014/main" id="{D73DE1C3-5C37-42E9-A3F0-256F193832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D6D8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grpSp>
      <p:sp>
        <p:nvSpPr>
          <p:cNvPr id="25" name="Rectangle 24">
            <a:extLst>
              <a:ext uri="{FF2B5EF4-FFF2-40B4-BE49-F238E27FC236}">
                <a16:creationId xmlns:a16="http://schemas.microsoft.com/office/drawing/2014/main" id="{4A2E7EC3-E07C-46CE-9B25-41865A506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732" y="4428067"/>
            <a:ext cx="11260667" cy="1962497"/>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 name="Título 1">
            <a:extLst>
              <a:ext uri="{FF2B5EF4-FFF2-40B4-BE49-F238E27FC236}">
                <a16:creationId xmlns:a16="http://schemas.microsoft.com/office/drawing/2014/main" id="{308B02B2-6594-41ED-E8F5-70F6EDDA959C}"/>
              </a:ext>
            </a:extLst>
          </p:cNvPr>
          <p:cNvSpPr>
            <a:spLocks noGrp="1"/>
          </p:cNvSpPr>
          <p:nvPr>
            <p:ph type="title"/>
          </p:nvPr>
        </p:nvSpPr>
        <p:spPr>
          <a:xfrm>
            <a:off x="581191" y="4572000"/>
            <a:ext cx="10993549" cy="895244"/>
          </a:xfrm>
        </p:spPr>
        <p:txBody>
          <a:bodyPr vert="horz" lIns="91440" tIns="45720" rIns="91440" bIns="45720" rtlCol="0" anchor="b">
            <a:normAutofit/>
          </a:bodyPr>
          <a:lstStyle/>
          <a:p>
            <a:r>
              <a:rPr lang="en-US" sz="4000" dirty="0"/>
              <a:t>Por qual </a:t>
            </a:r>
            <a:r>
              <a:rPr lang="en-US" sz="4000" dirty="0" err="1"/>
              <a:t>corretora</a:t>
            </a:r>
            <a:r>
              <a:rPr lang="en-US" sz="4000" dirty="0"/>
              <a:t> </a:t>
            </a:r>
            <a:r>
              <a:rPr lang="en-US" sz="4000" dirty="0" err="1"/>
              <a:t>comprar</a:t>
            </a:r>
            <a:r>
              <a:rPr lang="en-US" sz="4000" dirty="0"/>
              <a:t> ?</a:t>
            </a:r>
          </a:p>
        </p:txBody>
      </p:sp>
    </p:spTree>
    <p:extLst>
      <p:ext uri="{BB962C8B-B14F-4D97-AF65-F5344CB8AC3E}">
        <p14:creationId xmlns:p14="http://schemas.microsoft.com/office/powerpoint/2010/main" val="2633435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60A3D-94D7-4E5D-AE77-F2DEE49DF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0" name="Rectangle 9">
            <a:extLst>
              <a:ext uri="{FF2B5EF4-FFF2-40B4-BE49-F238E27FC236}">
                <a16:creationId xmlns:a16="http://schemas.microsoft.com/office/drawing/2014/main" id="{A44EB985-DC5C-4DAC-9D62-8DC7D0F25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Rectangle 11">
            <a:extLst>
              <a:ext uri="{FF2B5EF4-FFF2-40B4-BE49-F238E27FC236}">
                <a16:creationId xmlns:a16="http://schemas.microsoft.com/office/drawing/2014/main" id="{3FCB64ED-B050-4F57-8188-F2332600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4" name="Rectangle 13">
            <a:extLst>
              <a:ext uri="{FF2B5EF4-FFF2-40B4-BE49-F238E27FC236}">
                <a16:creationId xmlns:a16="http://schemas.microsoft.com/office/drawing/2014/main" id="{2BF5D0F4-EA4E-47A5-87BE-9ABB1AF66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25" name="Rectangle 15">
            <a:extLst>
              <a:ext uri="{FF2B5EF4-FFF2-40B4-BE49-F238E27FC236}">
                <a16:creationId xmlns:a16="http://schemas.microsoft.com/office/drawing/2014/main" id="{34BFB7C5-23B6-4047-BF5E-F9EEBB437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7">
            <a:extLst>
              <a:ext uri="{FF2B5EF4-FFF2-40B4-BE49-F238E27FC236}">
                <a16:creationId xmlns:a16="http://schemas.microsoft.com/office/drawing/2014/main" id="{FBC3CD9F-A361-4496-A6E0-24338B2A69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7" name="Rectangle 19">
            <a:extLst>
              <a:ext uri="{FF2B5EF4-FFF2-40B4-BE49-F238E27FC236}">
                <a16:creationId xmlns:a16="http://schemas.microsoft.com/office/drawing/2014/main" id="{D37DA931-62D6-4B32-9103-84C0960AE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420" y="457200"/>
            <a:ext cx="6248454" cy="585973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 name="Título 1">
            <a:extLst>
              <a:ext uri="{FF2B5EF4-FFF2-40B4-BE49-F238E27FC236}">
                <a16:creationId xmlns:a16="http://schemas.microsoft.com/office/drawing/2014/main" id="{5B9BFB7B-C393-0B4F-03AB-DC07348976AD}"/>
              </a:ext>
            </a:extLst>
          </p:cNvPr>
          <p:cNvSpPr>
            <a:spLocks noGrp="1"/>
          </p:cNvSpPr>
          <p:nvPr>
            <p:ph type="title"/>
          </p:nvPr>
        </p:nvSpPr>
        <p:spPr>
          <a:xfrm>
            <a:off x="2156346" y="849745"/>
            <a:ext cx="5526993" cy="4745836"/>
          </a:xfrm>
        </p:spPr>
        <p:txBody>
          <a:bodyPr vert="horz" lIns="91440" tIns="45720" rIns="91440" bIns="45720" rtlCol="0" anchor="ctr">
            <a:normAutofit/>
          </a:bodyPr>
          <a:lstStyle/>
          <a:p>
            <a:r>
              <a:rPr lang="en-US" sz="5100">
                <a:solidFill>
                  <a:srgbClr val="FFFFFF"/>
                </a:solidFill>
              </a:rPr>
              <a:t>Globalização dos investimentos</a:t>
            </a:r>
          </a:p>
        </p:txBody>
      </p:sp>
      <p:sp>
        <p:nvSpPr>
          <p:cNvPr id="28" name="Rectangle 21">
            <a:extLst>
              <a:ext uri="{FF2B5EF4-FFF2-40B4-BE49-F238E27FC236}">
                <a16:creationId xmlns:a16="http://schemas.microsoft.com/office/drawing/2014/main" id="{4695E140-9B6E-43E9-B17E-CDFE3FCA8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453642"/>
            <a:ext cx="3615595" cy="5863293"/>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 name="Espaço Reservado para Conteúdo 2">
            <a:extLst>
              <a:ext uri="{FF2B5EF4-FFF2-40B4-BE49-F238E27FC236}">
                <a16:creationId xmlns:a16="http://schemas.microsoft.com/office/drawing/2014/main" id="{A332E41B-C41A-03DC-87C3-A59ECE327D56}"/>
              </a:ext>
            </a:extLst>
          </p:cNvPr>
          <p:cNvSpPr>
            <a:spLocks noGrp="1"/>
          </p:cNvSpPr>
          <p:nvPr>
            <p:ph idx="1"/>
          </p:nvPr>
        </p:nvSpPr>
        <p:spPr>
          <a:xfrm>
            <a:off x="8317076" y="668740"/>
            <a:ext cx="3147043" cy="4926841"/>
          </a:xfrm>
        </p:spPr>
        <p:txBody>
          <a:bodyPr vert="horz" lIns="91440" tIns="45720" rIns="91440" bIns="45720" rtlCol="0" anchor="ctr">
            <a:normAutofit/>
          </a:bodyPr>
          <a:lstStyle/>
          <a:p>
            <a:pPr marL="0" indent="0">
              <a:buNone/>
            </a:pPr>
            <a:r>
              <a:rPr lang="en-US" sz="4400" cap="all">
                <a:solidFill>
                  <a:srgbClr val="FFFFFF"/>
                </a:solidFill>
              </a:rPr>
              <a:t>Porque Dólar  ?</a:t>
            </a:r>
          </a:p>
        </p:txBody>
      </p:sp>
    </p:spTree>
    <p:extLst>
      <p:ext uri="{BB962C8B-B14F-4D97-AF65-F5344CB8AC3E}">
        <p14:creationId xmlns:p14="http://schemas.microsoft.com/office/powerpoint/2010/main" val="2005899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Uma imagem contendo no interior, edifício, mesa, grande&#10;&#10;O conteúdo gerado por IA pode estar incorreto.">
            <a:extLst>
              <a:ext uri="{FF2B5EF4-FFF2-40B4-BE49-F238E27FC236}">
                <a16:creationId xmlns:a16="http://schemas.microsoft.com/office/drawing/2014/main" id="{CE91F007-8E72-70FF-D775-1620AB31537A}"/>
              </a:ext>
            </a:extLst>
          </p:cNvPr>
          <p:cNvPicPr>
            <a:picLocks noChangeAspect="1"/>
          </p:cNvPicPr>
          <p:nvPr/>
        </p:nvPicPr>
        <p:blipFill>
          <a:blip r:embed="rId2"/>
          <a:srcRect t="18532" r="2" b="34992"/>
          <a:stretch>
            <a:fillRect/>
          </a:stretch>
        </p:blipFill>
        <p:spPr>
          <a:xfrm>
            <a:off x="20" y="10"/>
            <a:ext cx="7215381" cy="2969294"/>
          </a:xfrm>
          <a:custGeom>
            <a:avLst/>
            <a:gdLst/>
            <a:ahLst/>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p:spPr>
      </p:pic>
      <p:pic>
        <p:nvPicPr>
          <p:cNvPr id="9" name="Imagem 8" descr="Texto&#10;&#10;O conteúdo gerado por IA pode estar incorreto.">
            <a:extLst>
              <a:ext uri="{FF2B5EF4-FFF2-40B4-BE49-F238E27FC236}">
                <a16:creationId xmlns:a16="http://schemas.microsoft.com/office/drawing/2014/main" id="{03C85E38-4AD5-EEA0-B693-CB73B8F98519}"/>
              </a:ext>
            </a:extLst>
          </p:cNvPr>
          <p:cNvPicPr>
            <a:picLocks noChangeAspect="1"/>
          </p:cNvPicPr>
          <p:nvPr/>
        </p:nvPicPr>
        <p:blipFill>
          <a:blip r:embed="rId3"/>
          <a:srcRect l="16049" r="3816" b="1"/>
          <a:stretch>
            <a:fillRect/>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7" name="Imagem 6" descr="Interface gráfica do usuário&#10;&#10;O conteúdo gerado por IA pode estar incorreto.">
            <a:extLst>
              <a:ext uri="{FF2B5EF4-FFF2-40B4-BE49-F238E27FC236}">
                <a16:creationId xmlns:a16="http://schemas.microsoft.com/office/drawing/2014/main" id="{351D2B04-3494-C12D-B09A-7BF49CADA7F1}"/>
              </a:ext>
            </a:extLst>
          </p:cNvPr>
          <p:cNvPicPr>
            <a:picLocks noChangeAspect="1"/>
          </p:cNvPicPr>
          <p:nvPr/>
        </p:nvPicPr>
        <p:blipFill>
          <a:blip r:embed="rId4"/>
          <a:srcRect t="16055" r="1" b="42069"/>
          <a:stretch>
            <a:fillRect/>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11" name="Imagem 10" descr="Uma imagem contendo teto, edifício, grande, quarto&#10;&#10;O conteúdo gerado por IA pode estar incorreto.">
            <a:extLst>
              <a:ext uri="{FF2B5EF4-FFF2-40B4-BE49-F238E27FC236}">
                <a16:creationId xmlns:a16="http://schemas.microsoft.com/office/drawing/2014/main" id="{DE6E72FD-E41A-630A-9B4E-393958359457}"/>
              </a:ext>
            </a:extLst>
          </p:cNvPr>
          <p:cNvPicPr>
            <a:picLocks noChangeAspect="1"/>
          </p:cNvPicPr>
          <p:nvPr/>
        </p:nvPicPr>
        <p:blipFill>
          <a:blip r:embed="rId5"/>
          <a:srcRect b="27501"/>
          <a:stretch>
            <a:fillRect/>
          </a:stretch>
        </p:blipFill>
        <p:spPr>
          <a:xfrm>
            <a:off x="1" y="3106464"/>
            <a:ext cx="6209553" cy="3751536"/>
          </a:xfrm>
          <a:custGeom>
            <a:avLst/>
            <a:gdLst/>
            <a:ahLst/>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p:spPr>
      </p:pic>
      <p:sp>
        <p:nvSpPr>
          <p:cNvPr id="12" name="Retângulo 11">
            <a:extLst>
              <a:ext uri="{FF2B5EF4-FFF2-40B4-BE49-F238E27FC236}">
                <a16:creationId xmlns:a16="http://schemas.microsoft.com/office/drawing/2014/main" id="{64EB4AF6-BDD2-723D-87D5-2CD63887C308}"/>
              </a:ext>
            </a:extLst>
          </p:cNvPr>
          <p:cNvSpPr/>
          <p:nvPr/>
        </p:nvSpPr>
        <p:spPr>
          <a:xfrm>
            <a:off x="663786" y="1827522"/>
            <a:ext cx="10554492" cy="3154710"/>
          </a:xfrm>
          <a:prstGeom prst="rect">
            <a:avLst/>
          </a:prstGeom>
          <a:solidFill>
            <a:srgbClr val="FF0000"/>
          </a:solidFill>
          <a:effectLst>
            <a:outerShdw blurRad="50800" dist="38100" dir="2700000" algn="tl" rotWithShape="0">
              <a:prstClr val="black">
                <a:alpha val="40000"/>
              </a:prstClr>
            </a:outerShdw>
          </a:effectLst>
        </p:spPr>
        <p:txBody>
          <a:bodyPr wrap="none" lIns="91440" tIns="45720" rIns="91440" bIns="45720">
            <a:spAutoFit/>
          </a:bodyPr>
          <a:lstStyle/>
          <a:p>
            <a:pPr algn="ctr"/>
            <a:r>
              <a:rPr lang="pt-BR" sz="19900" b="1" dirty="0">
                <a:ln w="9525">
                  <a:solidFill>
                    <a:schemeClr val="bg1"/>
                  </a:solidFill>
                  <a:prstDash val="solid"/>
                </a:ln>
                <a:effectLst>
                  <a:outerShdw blurRad="12700" dist="38100" dir="2700000" algn="tl" rotWithShape="0">
                    <a:schemeClr val="bg1">
                      <a:lumMod val="50000"/>
                    </a:schemeClr>
                  </a:outerShdw>
                </a:effectLst>
              </a:rPr>
              <a:t>NUNCA</a:t>
            </a:r>
            <a:endParaRPr lang="pt-BR" sz="199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5498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64C596-C6B8-F0DF-685A-CFE41F25BD5C}"/>
              </a:ext>
            </a:extLst>
          </p:cNvPr>
          <p:cNvSpPr>
            <a:spLocks noGrp="1"/>
          </p:cNvSpPr>
          <p:nvPr>
            <p:ph type="title"/>
          </p:nvPr>
        </p:nvSpPr>
        <p:spPr/>
        <p:txBody>
          <a:bodyPr/>
          <a:lstStyle/>
          <a:p>
            <a:r>
              <a:rPr lang="pt-BR" dirty="0"/>
              <a:t>Investir em dólar através do Brasil ou </a:t>
            </a:r>
            <a:r>
              <a:rPr lang="pt-BR" dirty="0" err="1"/>
              <a:t>eua</a:t>
            </a:r>
            <a:r>
              <a:rPr lang="pt-BR" dirty="0"/>
              <a:t> ?</a:t>
            </a:r>
          </a:p>
        </p:txBody>
      </p:sp>
      <p:pic>
        <p:nvPicPr>
          <p:cNvPr id="5" name="Imagem 4" descr="Ícone&#10;&#10;O conteúdo gerado por IA pode estar incorreto.">
            <a:extLst>
              <a:ext uri="{FF2B5EF4-FFF2-40B4-BE49-F238E27FC236}">
                <a16:creationId xmlns:a16="http://schemas.microsoft.com/office/drawing/2014/main" id="{304A6D26-B16F-9A5D-F61C-27E560BBEB9E}"/>
              </a:ext>
            </a:extLst>
          </p:cNvPr>
          <p:cNvPicPr>
            <a:picLocks noChangeAspect="1"/>
          </p:cNvPicPr>
          <p:nvPr/>
        </p:nvPicPr>
        <p:blipFill>
          <a:blip r:embed="rId2"/>
          <a:stretch>
            <a:fillRect/>
          </a:stretch>
        </p:blipFill>
        <p:spPr>
          <a:xfrm>
            <a:off x="1196977" y="2426616"/>
            <a:ext cx="3632916" cy="3632916"/>
          </a:xfrm>
          <a:prstGeom prst="rect">
            <a:avLst/>
          </a:prstGeom>
        </p:spPr>
      </p:pic>
      <p:pic>
        <p:nvPicPr>
          <p:cNvPr id="7" name="Imagem 6" descr="Balão colorido em fundo preto&#10;&#10;O conteúdo gerado por IA pode estar incorreto.">
            <a:extLst>
              <a:ext uri="{FF2B5EF4-FFF2-40B4-BE49-F238E27FC236}">
                <a16:creationId xmlns:a16="http://schemas.microsoft.com/office/drawing/2014/main" id="{DDE93CD8-F4FF-6FF0-359B-9855DD178E27}"/>
              </a:ext>
            </a:extLst>
          </p:cNvPr>
          <p:cNvPicPr>
            <a:picLocks noChangeAspect="1"/>
          </p:cNvPicPr>
          <p:nvPr/>
        </p:nvPicPr>
        <p:blipFill>
          <a:blip r:embed="rId3"/>
          <a:stretch>
            <a:fillRect/>
          </a:stretch>
        </p:blipFill>
        <p:spPr>
          <a:xfrm>
            <a:off x="7060677" y="2079622"/>
            <a:ext cx="4326903" cy="4326903"/>
          </a:xfrm>
          <a:prstGeom prst="rect">
            <a:avLst/>
          </a:prstGeom>
        </p:spPr>
      </p:pic>
    </p:spTree>
    <p:extLst>
      <p:ext uri="{BB962C8B-B14F-4D97-AF65-F5344CB8AC3E}">
        <p14:creationId xmlns:p14="http://schemas.microsoft.com/office/powerpoint/2010/main" val="3486507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EAB8E-C2D2-207A-363F-1560B95EFD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463AFE7-9B79-3B89-9538-7A9F389C3393}"/>
              </a:ext>
            </a:extLst>
          </p:cNvPr>
          <p:cNvSpPr>
            <a:spLocks noGrp="1"/>
          </p:cNvSpPr>
          <p:nvPr>
            <p:ph type="title"/>
          </p:nvPr>
        </p:nvSpPr>
        <p:spPr/>
        <p:txBody>
          <a:bodyPr/>
          <a:lstStyle/>
          <a:p>
            <a:r>
              <a:rPr lang="pt-BR" dirty="0"/>
              <a:t>Investir em dólar no Brasil ou </a:t>
            </a:r>
            <a:r>
              <a:rPr lang="pt-BR" dirty="0" err="1"/>
              <a:t>eua</a:t>
            </a:r>
            <a:r>
              <a:rPr lang="pt-BR" dirty="0"/>
              <a:t> ?</a:t>
            </a:r>
          </a:p>
        </p:txBody>
      </p:sp>
      <p:pic>
        <p:nvPicPr>
          <p:cNvPr id="5" name="Imagem 4" descr="Ícone&#10;&#10;O conteúdo gerado por IA pode estar incorreto.">
            <a:extLst>
              <a:ext uri="{FF2B5EF4-FFF2-40B4-BE49-F238E27FC236}">
                <a16:creationId xmlns:a16="http://schemas.microsoft.com/office/drawing/2014/main" id="{F7ADEE4D-ABAD-3FB9-F3C0-56BEAEBBE3C8}"/>
              </a:ext>
            </a:extLst>
          </p:cNvPr>
          <p:cNvPicPr>
            <a:picLocks noChangeAspect="1"/>
          </p:cNvPicPr>
          <p:nvPr/>
        </p:nvPicPr>
        <p:blipFill>
          <a:blip r:embed="rId2"/>
          <a:stretch>
            <a:fillRect/>
          </a:stretch>
        </p:blipFill>
        <p:spPr>
          <a:xfrm>
            <a:off x="9318007" y="5041622"/>
            <a:ext cx="1164996" cy="1164996"/>
          </a:xfrm>
          <a:prstGeom prst="rect">
            <a:avLst/>
          </a:prstGeom>
        </p:spPr>
      </p:pic>
      <p:pic>
        <p:nvPicPr>
          <p:cNvPr id="7" name="Imagem 6" descr="Balão colorido em fundo preto&#10;&#10;O conteúdo gerado por IA pode estar incorreto.">
            <a:extLst>
              <a:ext uri="{FF2B5EF4-FFF2-40B4-BE49-F238E27FC236}">
                <a16:creationId xmlns:a16="http://schemas.microsoft.com/office/drawing/2014/main" id="{2D5F1449-7B7B-F74F-2266-9C53F8070D15}"/>
              </a:ext>
            </a:extLst>
          </p:cNvPr>
          <p:cNvPicPr>
            <a:picLocks noChangeAspect="1"/>
          </p:cNvPicPr>
          <p:nvPr/>
        </p:nvPicPr>
        <p:blipFill>
          <a:blip r:embed="rId3"/>
          <a:stretch>
            <a:fillRect/>
          </a:stretch>
        </p:blipFill>
        <p:spPr>
          <a:xfrm>
            <a:off x="9193664" y="3262238"/>
            <a:ext cx="1413681" cy="1397411"/>
          </a:xfrm>
          <a:prstGeom prst="rect">
            <a:avLst/>
          </a:prstGeom>
        </p:spPr>
      </p:pic>
      <p:sp>
        <p:nvSpPr>
          <p:cNvPr id="4" name="Retângulo 3">
            <a:extLst>
              <a:ext uri="{FF2B5EF4-FFF2-40B4-BE49-F238E27FC236}">
                <a16:creationId xmlns:a16="http://schemas.microsoft.com/office/drawing/2014/main" id="{180978DD-3A19-2F63-B363-35D18253FB8D}"/>
              </a:ext>
            </a:extLst>
          </p:cNvPr>
          <p:cNvSpPr/>
          <p:nvPr/>
        </p:nvSpPr>
        <p:spPr>
          <a:xfrm>
            <a:off x="581192" y="1956936"/>
            <a:ext cx="8736815"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Se 10% do seu Patrimônio for:</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8" name="Retângulo 7">
            <a:extLst>
              <a:ext uri="{FF2B5EF4-FFF2-40B4-BE49-F238E27FC236}">
                <a16:creationId xmlns:a16="http://schemas.microsoft.com/office/drawing/2014/main" id="{2BAB0AE3-F420-D6F4-9B7E-158F9771F97D}"/>
              </a:ext>
            </a:extLst>
          </p:cNvPr>
          <p:cNvSpPr/>
          <p:nvPr/>
        </p:nvSpPr>
        <p:spPr>
          <a:xfrm>
            <a:off x="784035" y="3536721"/>
            <a:ext cx="8331127" cy="707886"/>
          </a:xfrm>
          <a:prstGeom prst="rect">
            <a:avLst/>
          </a:prstGeom>
          <a:noFill/>
        </p:spPr>
        <p:txBody>
          <a:bodyPr wrap="none" lIns="91440" tIns="45720" rIns="91440" bIns="45720">
            <a:spAutoFit/>
          </a:bodyPr>
          <a:lstStyle/>
          <a:p>
            <a:pPr algn="ctr"/>
            <a:r>
              <a:rPr lang="pt-BR" sz="4000" b="0" cap="none" spc="0" dirty="0">
                <a:ln w="0"/>
                <a:solidFill>
                  <a:schemeClr val="tx1"/>
                </a:solidFill>
                <a:effectLst>
                  <a:outerShdw blurRad="38100" dist="19050" dir="2700000" algn="tl" rotWithShape="0">
                    <a:schemeClr val="dk1">
                      <a:alpha val="40000"/>
                    </a:schemeClr>
                  </a:outerShdw>
                </a:effectLst>
              </a:rPr>
              <a:t>Maior que R$ 50.000,00 (U$10,000.00)</a:t>
            </a:r>
          </a:p>
        </p:txBody>
      </p:sp>
      <p:sp>
        <p:nvSpPr>
          <p:cNvPr id="9" name="Retângulo 8">
            <a:extLst>
              <a:ext uri="{FF2B5EF4-FFF2-40B4-BE49-F238E27FC236}">
                <a16:creationId xmlns:a16="http://schemas.microsoft.com/office/drawing/2014/main" id="{588C3C9E-8B30-0746-6DE8-4C4C6B33DAF1}"/>
              </a:ext>
            </a:extLst>
          </p:cNvPr>
          <p:cNvSpPr/>
          <p:nvPr/>
        </p:nvSpPr>
        <p:spPr>
          <a:xfrm>
            <a:off x="779226" y="5270177"/>
            <a:ext cx="8335936" cy="707886"/>
          </a:xfrm>
          <a:prstGeom prst="rect">
            <a:avLst/>
          </a:prstGeom>
          <a:noFill/>
        </p:spPr>
        <p:txBody>
          <a:bodyPr wrap="none" lIns="91440" tIns="45720" rIns="91440" bIns="45720">
            <a:spAutoFit/>
          </a:bodyPr>
          <a:lstStyle/>
          <a:p>
            <a:pPr algn="ctr"/>
            <a:r>
              <a:rPr lang="pt-BR" sz="4000" b="0" cap="none" spc="0" dirty="0">
                <a:ln w="0"/>
                <a:solidFill>
                  <a:schemeClr val="tx1"/>
                </a:solidFill>
                <a:effectLst>
                  <a:outerShdw blurRad="38100" dist="19050" dir="2700000" algn="tl" rotWithShape="0">
                    <a:schemeClr val="dk1">
                      <a:alpha val="40000"/>
                    </a:schemeClr>
                  </a:outerShdw>
                </a:effectLst>
              </a:rPr>
              <a:t>Menor que R$ 50.000,00 (U$10,000.00</a:t>
            </a:r>
          </a:p>
        </p:txBody>
      </p:sp>
    </p:spTree>
    <p:extLst>
      <p:ext uri="{BB962C8B-B14F-4D97-AF65-F5344CB8AC3E}">
        <p14:creationId xmlns:p14="http://schemas.microsoft.com/office/powerpoint/2010/main" val="3611117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0E081-D9A4-A822-DD7C-7D1F14F4F5F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7FF4E47-C997-F5F2-267F-35BB1E90EDEF}"/>
              </a:ext>
            </a:extLst>
          </p:cNvPr>
          <p:cNvSpPr>
            <a:spLocks noGrp="1"/>
          </p:cNvSpPr>
          <p:nvPr>
            <p:ph type="title"/>
          </p:nvPr>
        </p:nvSpPr>
        <p:spPr/>
        <p:txBody>
          <a:bodyPr/>
          <a:lstStyle/>
          <a:p>
            <a:r>
              <a:rPr lang="pt-BR" dirty="0"/>
              <a:t>Investir em dólar no Brasil ou </a:t>
            </a:r>
            <a:r>
              <a:rPr lang="pt-BR" dirty="0" err="1"/>
              <a:t>eua</a:t>
            </a:r>
            <a:r>
              <a:rPr lang="pt-BR" dirty="0"/>
              <a:t> ?</a:t>
            </a:r>
          </a:p>
        </p:txBody>
      </p:sp>
      <p:sp>
        <p:nvSpPr>
          <p:cNvPr id="3" name="Retângulo 2">
            <a:extLst>
              <a:ext uri="{FF2B5EF4-FFF2-40B4-BE49-F238E27FC236}">
                <a16:creationId xmlns:a16="http://schemas.microsoft.com/office/drawing/2014/main" id="{45E4E1F4-4C1F-ED33-FAF6-82E28DDE2E9C}"/>
              </a:ext>
            </a:extLst>
          </p:cNvPr>
          <p:cNvSpPr/>
          <p:nvPr/>
        </p:nvSpPr>
        <p:spPr>
          <a:xfrm>
            <a:off x="290677" y="2833721"/>
            <a:ext cx="6067687" cy="2308324"/>
          </a:xfrm>
          <a:prstGeom prst="rect">
            <a:avLst/>
          </a:prstGeom>
          <a:noFill/>
        </p:spPr>
        <p:txBody>
          <a:bodyPr wrap="none" lIns="91440" tIns="45720" rIns="91440" bIns="45720">
            <a:spAutoFit/>
          </a:bodyPr>
          <a:lstStyle/>
          <a:p>
            <a:pPr algn="ctr"/>
            <a:r>
              <a:rPr lang="pt-BR" sz="72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Quer Eliminar o </a:t>
            </a:r>
          </a:p>
          <a:p>
            <a:pPr algn="ctr"/>
            <a:r>
              <a:rPr lang="pt-BR" sz="72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risco Brasil ?</a:t>
            </a:r>
          </a:p>
        </p:txBody>
      </p:sp>
      <p:pic>
        <p:nvPicPr>
          <p:cNvPr id="8" name="Imagem 7" descr="Mapa&#10;&#10;O conteúdo gerado por IA pode estar incorreto.">
            <a:extLst>
              <a:ext uri="{FF2B5EF4-FFF2-40B4-BE49-F238E27FC236}">
                <a16:creationId xmlns:a16="http://schemas.microsoft.com/office/drawing/2014/main" id="{C55F0BE4-D3D8-1C00-9556-216F33E91DC6}"/>
              </a:ext>
            </a:extLst>
          </p:cNvPr>
          <p:cNvPicPr>
            <a:picLocks noChangeAspect="1"/>
          </p:cNvPicPr>
          <p:nvPr/>
        </p:nvPicPr>
        <p:blipFill>
          <a:blip r:embed="rId2"/>
          <a:stretch>
            <a:fillRect/>
          </a:stretch>
        </p:blipFill>
        <p:spPr>
          <a:xfrm>
            <a:off x="6829703" y="2229581"/>
            <a:ext cx="4128785" cy="4227922"/>
          </a:xfrm>
          <a:prstGeom prst="rect">
            <a:avLst/>
          </a:prstGeom>
          <a:ln>
            <a:noFill/>
          </a:ln>
          <a:effectLst>
            <a:outerShdw blurRad="292100" dist="139700" dir="2700000" algn="tl" rotWithShape="0">
              <a:srgbClr val="333333">
                <a:alpha val="65000"/>
              </a:srgbClr>
            </a:outerShdw>
          </a:effectLst>
        </p:spPr>
      </p:pic>
      <p:pic>
        <p:nvPicPr>
          <p:cNvPr id="10" name="Imagem 9" descr="Navio na água&#10;&#10;O conteúdo gerado por IA pode estar incorreto.">
            <a:extLst>
              <a:ext uri="{FF2B5EF4-FFF2-40B4-BE49-F238E27FC236}">
                <a16:creationId xmlns:a16="http://schemas.microsoft.com/office/drawing/2014/main" id="{B504DF9B-921D-213A-E450-9241D56EA0CD}"/>
              </a:ext>
            </a:extLst>
          </p:cNvPr>
          <p:cNvPicPr>
            <a:picLocks noChangeAspect="1"/>
          </p:cNvPicPr>
          <p:nvPr/>
        </p:nvPicPr>
        <p:blipFill>
          <a:blip r:embed="rId3"/>
          <a:stretch>
            <a:fillRect/>
          </a:stretch>
        </p:blipFill>
        <p:spPr>
          <a:xfrm flipH="1">
            <a:off x="10581417" y="1843905"/>
            <a:ext cx="974248" cy="1112364"/>
          </a:xfrm>
          <a:prstGeom prst="rect">
            <a:avLst/>
          </a:prstGeom>
        </p:spPr>
      </p:pic>
    </p:spTree>
    <p:extLst>
      <p:ext uri="{BB962C8B-B14F-4D97-AF65-F5344CB8AC3E}">
        <p14:creationId xmlns:p14="http://schemas.microsoft.com/office/powerpoint/2010/main" val="325842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62EBA-4F64-2547-2191-3B070BF9DAE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7F71BAD-C092-1E10-890E-A89E7DA64DFB}"/>
              </a:ext>
            </a:extLst>
          </p:cNvPr>
          <p:cNvSpPr>
            <a:spLocks noGrp="1"/>
          </p:cNvSpPr>
          <p:nvPr>
            <p:ph type="title"/>
          </p:nvPr>
        </p:nvSpPr>
        <p:spPr/>
        <p:txBody>
          <a:bodyPr/>
          <a:lstStyle/>
          <a:p>
            <a:r>
              <a:rPr lang="pt-BR" dirty="0"/>
              <a:t>Investir em dólar no Brasil ou </a:t>
            </a:r>
            <a:r>
              <a:rPr lang="pt-BR" dirty="0" err="1"/>
              <a:t>eua</a:t>
            </a:r>
            <a:r>
              <a:rPr lang="pt-BR" dirty="0"/>
              <a:t> ?</a:t>
            </a:r>
          </a:p>
        </p:txBody>
      </p:sp>
      <p:sp>
        <p:nvSpPr>
          <p:cNvPr id="3" name="Retângulo 2">
            <a:extLst>
              <a:ext uri="{FF2B5EF4-FFF2-40B4-BE49-F238E27FC236}">
                <a16:creationId xmlns:a16="http://schemas.microsoft.com/office/drawing/2014/main" id="{6ADC03AA-55AF-8855-BFAA-98FB5D1D627E}"/>
              </a:ext>
            </a:extLst>
          </p:cNvPr>
          <p:cNvSpPr/>
          <p:nvPr/>
        </p:nvSpPr>
        <p:spPr>
          <a:xfrm>
            <a:off x="175643" y="2692319"/>
            <a:ext cx="9886938" cy="3046988"/>
          </a:xfrm>
          <a:prstGeom prst="rect">
            <a:avLst/>
          </a:prstGeom>
          <a:noFill/>
        </p:spPr>
        <p:txBody>
          <a:bodyPr wrap="none" lIns="91440" tIns="45720" rIns="91440" bIns="45720">
            <a:spAutoFit/>
          </a:bodyPr>
          <a:lstStyle/>
          <a:p>
            <a:pPr algn="ct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A desvantagem de Investir através </a:t>
            </a:r>
          </a:p>
          <a:p>
            <a:pPr algn="ct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de uma corretora no exterior </a:t>
            </a:r>
          </a:p>
          <a:p>
            <a:pPr algn="ct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está nas Taxas, Impostos e </a:t>
            </a:r>
          </a:p>
          <a:p>
            <a:pPr algn="ct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uma pequena complicação para IRPF...</a:t>
            </a:r>
          </a:p>
        </p:txBody>
      </p:sp>
      <p:pic>
        <p:nvPicPr>
          <p:cNvPr id="8" name="Imagem 7" descr="Mapa&#10;&#10;O conteúdo gerado por IA pode estar incorreto.">
            <a:extLst>
              <a:ext uri="{FF2B5EF4-FFF2-40B4-BE49-F238E27FC236}">
                <a16:creationId xmlns:a16="http://schemas.microsoft.com/office/drawing/2014/main" id="{C7584EFE-3F7F-902A-012C-B7949285DE9A}"/>
              </a:ext>
            </a:extLst>
          </p:cNvPr>
          <p:cNvPicPr>
            <a:picLocks noChangeAspect="1"/>
          </p:cNvPicPr>
          <p:nvPr/>
        </p:nvPicPr>
        <p:blipFill>
          <a:blip r:embed="rId2"/>
          <a:stretch>
            <a:fillRect/>
          </a:stretch>
        </p:blipFill>
        <p:spPr>
          <a:xfrm>
            <a:off x="9642714" y="2414707"/>
            <a:ext cx="1839134" cy="18832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292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8BD78-D896-DE43-1230-A4A33B2C9CE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B548963-A399-E824-380B-79BC45DA7AB0}"/>
              </a:ext>
            </a:extLst>
          </p:cNvPr>
          <p:cNvSpPr>
            <a:spLocks noGrp="1"/>
          </p:cNvSpPr>
          <p:nvPr>
            <p:ph type="title"/>
          </p:nvPr>
        </p:nvSpPr>
        <p:spPr/>
        <p:txBody>
          <a:bodyPr/>
          <a:lstStyle/>
          <a:p>
            <a:r>
              <a:rPr lang="pt-BR" dirty="0"/>
              <a:t>Investir em dólar no Brasil ou </a:t>
            </a:r>
            <a:r>
              <a:rPr lang="pt-BR" dirty="0" err="1"/>
              <a:t>eua</a:t>
            </a:r>
            <a:r>
              <a:rPr lang="pt-BR" dirty="0"/>
              <a:t> ?</a:t>
            </a:r>
          </a:p>
        </p:txBody>
      </p:sp>
      <p:sp>
        <p:nvSpPr>
          <p:cNvPr id="3" name="Retângulo 2">
            <a:extLst>
              <a:ext uri="{FF2B5EF4-FFF2-40B4-BE49-F238E27FC236}">
                <a16:creationId xmlns:a16="http://schemas.microsoft.com/office/drawing/2014/main" id="{A6B0B461-2CF5-F1CD-B416-FEFA3C69FEFF}"/>
              </a:ext>
            </a:extLst>
          </p:cNvPr>
          <p:cNvSpPr/>
          <p:nvPr/>
        </p:nvSpPr>
        <p:spPr>
          <a:xfrm>
            <a:off x="1153125" y="2692319"/>
            <a:ext cx="7931979" cy="1569660"/>
          </a:xfrm>
          <a:prstGeom prst="rect">
            <a:avLst/>
          </a:prstGeom>
          <a:noFill/>
        </p:spPr>
        <p:txBody>
          <a:bodyPr wrap="none" lIns="91440" tIns="45720" rIns="91440" bIns="45720">
            <a:spAutoFit/>
          </a:bodyPr>
          <a:lstStyle/>
          <a:p>
            <a:pPr algn="ct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A Vantagem é o fracionamento</a:t>
            </a:r>
          </a:p>
          <a:p>
            <a:pPr algn="ctr"/>
            <a:r>
              <a:rPr lang="pt-BR" sz="4800" dirty="0">
                <a:ln w="0"/>
                <a:effectLst>
                  <a:outerShdw blurRad="38100" dist="19050" dir="2700000" algn="tl" rotWithShape="0">
                    <a:schemeClr val="dk1">
                      <a:alpha val="40000"/>
                    </a:schemeClr>
                  </a:outerShdw>
                </a:effectLst>
                <a:latin typeface="Impact" panose="020B0806030902050204" pitchFamily="34" charset="0"/>
              </a:rPr>
              <a:t>da compra</a:t>
            </a:r>
            <a:r>
              <a:rPr lang="pt-BR" sz="48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a:t>
            </a:r>
          </a:p>
        </p:txBody>
      </p:sp>
      <p:pic>
        <p:nvPicPr>
          <p:cNvPr id="8" name="Imagem 7" descr="Mapa&#10;&#10;O conteúdo gerado por IA pode estar incorreto.">
            <a:extLst>
              <a:ext uri="{FF2B5EF4-FFF2-40B4-BE49-F238E27FC236}">
                <a16:creationId xmlns:a16="http://schemas.microsoft.com/office/drawing/2014/main" id="{419C7559-F109-0671-0691-AAFEFB64E019}"/>
              </a:ext>
            </a:extLst>
          </p:cNvPr>
          <p:cNvPicPr>
            <a:picLocks noChangeAspect="1"/>
          </p:cNvPicPr>
          <p:nvPr/>
        </p:nvPicPr>
        <p:blipFill>
          <a:blip r:embed="rId2"/>
          <a:stretch>
            <a:fillRect/>
          </a:stretch>
        </p:blipFill>
        <p:spPr>
          <a:xfrm>
            <a:off x="9642714" y="2414707"/>
            <a:ext cx="1839134" cy="18832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2579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3D725-0EBE-E3B0-6C9E-0620AE6F87F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EE25313-EB32-9170-BF24-C24B2C260F6F}"/>
              </a:ext>
            </a:extLst>
          </p:cNvPr>
          <p:cNvSpPr>
            <a:spLocks noGrp="1"/>
          </p:cNvSpPr>
          <p:nvPr>
            <p:ph type="title"/>
          </p:nvPr>
        </p:nvSpPr>
        <p:spPr/>
        <p:txBody>
          <a:bodyPr/>
          <a:lstStyle/>
          <a:p>
            <a:r>
              <a:rPr lang="pt-BR" dirty="0"/>
              <a:t>Investir em dólar através do Brasil ou </a:t>
            </a:r>
            <a:r>
              <a:rPr lang="pt-BR" dirty="0" err="1"/>
              <a:t>eua</a:t>
            </a:r>
            <a:r>
              <a:rPr lang="pt-BR" dirty="0"/>
              <a:t> ?</a:t>
            </a:r>
          </a:p>
        </p:txBody>
      </p:sp>
      <p:pic>
        <p:nvPicPr>
          <p:cNvPr id="5" name="Imagem 4" descr="Ícone&#10;&#10;O conteúdo gerado por IA pode estar incorreto.">
            <a:extLst>
              <a:ext uri="{FF2B5EF4-FFF2-40B4-BE49-F238E27FC236}">
                <a16:creationId xmlns:a16="http://schemas.microsoft.com/office/drawing/2014/main" id="{A914AAFA-5A74-4AB2-ED94-EF5BF5A91609}"/>
              </a:ext>
            </a:extLst>
          </p:cNvPr>
          <p:cNvPicPr>
            <a:picLocks noChangeAspect="1"/>
          </p:cNvPicPr>
          <p:nvPr/>
        </p:nvPicPr>
        <p:blipFill>
          <a:blip r:embed="rId2"/>
          <a:stretch>
            <a:fillRect/>
          </a:stretch>
        </p:blipFill>
        <p:spPr>
          <a:xfrm>
            <a:off x="499394" y="2417189"/>
            <a:ext cx="3632916" cy="3632916"/>
          </a:xfrm>
          <a:prstGeom prst="rect">
            <a:avLst/>
          </a:prstGeom>
        </p:spPr>
      </p:pic>
      <p:pic>
        <p:nvPicPr>
          <p:cNvPr id="4" name="Imagem 3" descr="Uma imagem contendo Texto&#10;&#10;O conteúdo gerado por IA pode estar incorreto.">
            <a:extLst>
              <a:ext uri="{FF2B5EF4-FFF2-40B4-BE49-F238E27FC236}">
                <a16:creationId xmlns:a16="http://schemas.microsoft.com/office/drawing/2014/main" id="{CD238899-33F1-2487-1599-47C59CC9C4B5}"/>
              </a:ext>
            </a:extLst>
          </p:cNvPr>
          <p:cNvPicPr>
            <a:picLocks noChangeAspect="1"/>
          </p:cNvPicPr>
          <p:nvPr/>
        </p:nvPicPr>
        <p:blipFill>
          <a:blip r:embed="rId3"/>
          <a:stretch>
            <a:fillRect/>
          </a:stretch>
        </p:blipFill>
        <p:spPr>
          <a:xfrm>
            <a:off x="4910653" y="2676400"/>
            <a:ext cx="6700155" cy="3114494"/>
          </a:xfrm>
          <a:prstGeom prst="rect">
            <a:avLst/>
          </a:prstGeom>
        </p:spPr>
      </p:pic>
    </p:spTree>
    <p:extLst>
      <p:ext uri="{BB962C8B-B14F-4D97-AF65-F5344CB8AC3E}">
        <p14:creationId xmlns:p14="http://schemas.microsoft.com/office/powerpoint/2010/main" val="246921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18AFD2-AA4F-0C02-4ECF-640C1E60BBEF}"/>
              </a:ext>
            </a:extLst>
          </p:cNvPr>
          <p:cNvSpPr>
            <a:spLocks noGrp="1"/>
          </p:cNvSpPr>
          <p:nvPr>
            <p:ph type="title"/>
          </p:nvPr>
        </p:nvSpPr>
        <p:spPr/>
        <p:txBody>
          <a:bodyPr/>
          <a:lstStyle/>
          <a:p>
            <a:r>
              <a:rPr lang="pt-BR" dirty="0"/>
              <a:t>RANKING</a:t>
            </a:r>
          </a:p>
        </p:txBody>
      </p:sp>
      <p:sp>
        <p:nvSpPr>
          <p:cNvPr id="3" name="Espaço Reservado para Conteúdo 2">
            <a:extLst>
              <a:ext uri="{FF2B5EF4-FFF2-40B4-BE49-F238E27FC236}">
                <a16:creationId xmlns:a16="http://schemas.microsoft.com/office/drawing/2014/main" id="{1463794D-C5A3-7592-0823-AC6C22B99738}"/>
              </a:ext>
            </a:extLst>
          </p:cNvPr>
          <p:cNvSpPr>
            <a:spLocks noGrp="1"/>
          </p:cNvSpPr>
          <p:nvPr>
            <p:ph idx="1"/>
          </p:nvPr>
        </p:nvSpPr>
        <p:spPr>
          <a:xfrm>
            <a:off x="3173564" y="2265196"/>
            <a:ext cx="11029615" cy="3678303"/>
          </a:xfrm>
        </p:spPr>
        <p:txBody>
          <a:bodyPr/>
          <a:lstStyle/>
          <a:p>
            <a:r>
              <a:rPr lang="pt-BR" dirty="0"/>
              <a:t>AVENUE (ASSET)</a:t>
            </a:r>
          </a:p>
          <a:p>
            <a:r>
              <a:rPr lang="pt-BR" dirty="0"/>
              <a:t>INTER</a:t>
            </a:r>
          </a:p>
          <a:p>
            <a:r>
              <a:rPr lang="pt-BR" dirty="0"/>
              <a:t>NOMAD</a:t>
            </a:r>
          </a:p>
          <a:p>
            <a:endParaRPr lang="pt-BR" dirty="0"/>
          </a:p>
          <a:p>
            <a:endParaRPr lang="pt-BR" dirty="0"/>
          </a:p>
          <a:p>
            <a:endParaRPr lang="pt-BR" dirty="0"/>
          </a:p>
          <a:p>
            <a:r>
              <a:rPr lang="pt-BR" dirty="0"/>
              <a:t>XP</a:t>
            </a:r>
          </a:p>
          <a:p>
            <a:r>
              <a:rPr lang="pt-BR" dirty="0"/>
              <a:t>BTG</a:t>
            </a:r>
          </a:p>
          <a:p>
            <a:r>
              <a:rPr lang="pt-BR" dirty="0"/>
              <a:t>C6</a:t>
            </a:r>
          </a:p>
        </p:txBody>
      </p:sp>
      <p:grpSp>
        <p:nvGrpSpPr>
          <p:cNvPr id="5" name="Agrupar 4">
            <a:extLst>
              <a:ext uri="{FF2B5EF4-FFF2-40B4-BE49-F238E27FC236}">
                <a16:creationId xmlns:a16="http://schemas.microsoft.com/office/drawing/2014/main" id="{DAB937AC-96CD-4FCA-216E-9250CBD09D61}"/>
              </a:ext>
            </a:extLst>
          </p:cNvPr>
          <p:cNvGrpSpPr/>
          <p:nvPr/>
        </p:nvGrpSpPr>
        <p:grpSpPr>
          <a:xfrm>
            <a:off x="5370591" y="2351062"/>
            <a:ext cx="4462317" cy="3539414"/>
            <a:chOff x="4587948" y="2432902"/>
            <a:chExt cx="4462317" cy="3539414"/>
          </a:xfrm>
        </p:grpSpPr>
        <p:pic>
          <p:nvPicPr>
            <p:cNvPr id="7" name="Imagem 6" descr="Placa amarela com letras pretas&#10;&#10;O conteúdo gerado por IA pode estar incorreto.">
              <a:extLst>
                <a:ext uri="{FF2B5EF4-FFF2-40B4-BE49-F238E27FC236}">
                  <a16:creationId xmlns:a16="http://schemas.microsoft.com/office/drawing/2014/main" id="{7C4FF51B-FB88-0C96-DFCC-F26F4AD06EB8}"/>
                </a:ext>
              </a:extLst>
            </p:cNvPr>
            <p:cNvPicPr>
              <a:picLocks noChangeAspect="1"/>
            </p:cNvPicPr>
            <p:nvPr/>
          </p:nvPicPr>
          <p:blipFill>
            <a:blip r:embed="rId2"/>
            <a:stretch>
              <a:fillRect/>
            </a:stretch>
          </p:blipFill>
          <p:spPr>
            <a:xfrm>
              <a:off x="6172832" y="2432902"/>
              <a:ext cx="1273916" cy="1273916"/>
            </a:xfrm>
            <a:prstGeom prst="rect">
              <a:avLst/>
            </a:prstGeom>
            <a:ln>
              <a:noFill/>
            </a:ln>
            <a:effectLst>
              <a:outerShdw blurRad="292100" dist="139700" dir="2700000" algn="tl" rotWithShape="0">
                <a:srgbClr val="333333">
                  <a:alpha val="65000"/>
                </a:srgbClr>
              </a:outerShdw>
            </a:effectLst>
          </p:spPr>
        </p:pic>
        <p:pic>
          <p:nvPicPr>
            <p:cNvPr id="9" name="Imagem 8" descr="Ícone&#10;&#10;O conteúdo gerado por IA pode estar incorreto.">
              <a:extLst>
                <a:ext uri="{FF2B5EF4-FFF2-40B4-BE49-F238E27FC236}">
                  <a16:creationId xmlns:a16="http://schemas.microsoft.com/office/drawing/2014/main" id="{F8040209-128E-9C67-A281-C77F9DAB9330}"/>
                </a:ext>
              </a:extLst>
            </p:cNvPr>
            <p:cNvPicPr>
              <a:picLocks noChangeAspect="1"/>
            </p:cNvPicPr>
            <p:nvPr/>
          </p:nvPicPr>
          <p:blipFill>
            <a:blip r:embed="rId3"/>
            <a:stretch>
              <a:fillRect/>
            </a:stretch>
          </p:blipFill>
          <p:spPr>
            <a:xfrm>
              <a:off x="4616875" y="4774452"/>
              <a:ext cx="1197864" cy="1197864"/>
            </a:xfrm>
            <a:prstGeom prst="rect">
              <a:avLst/>
            </a:prstGeom>
            <a:ln>
              <a:noFill/>
            </a:ln>
            <a:effectLst>
              <a:outerShdw blurRad="292100" dist="139700" dir="2700000" algn="tl" rotWithShape="0">
                <a:srgbClr val="333333">
                  <a:alpha val="65000"/>
                </a:srgbClr>
              </a:outerShdw>
            </a:effectLst>
          </p:spPr>
        </p:pic>
        <p:pic>
          <p:nvPicPr>
            <p:cNvPr id="11" name="Imagem 10" descr="Logotipo&#10;&#10;O conteúdo gerado por IA pode estar incorreto.">
              <a:extLst>
                <a:ext uri="{FF2B5EF4-FFF2-40B4-BE49-F238E27FC236}">
                  <a16:creationId xmlns:a16="http://schemas.microsoft.com/office/drawing/2014/main" id="{97836320-7F83-18E8-53B5-C7D3BA79F878}"/>
                </a:ext>
              </a:extLst>
            </p:cNvPr>
            <p:cNvPicPr>
              <a:picLocks noChangeAspect="1"/>
            </p:cNvPicPr>
            <p:nvPr/>
          </p:nvPicPr>
          <p:blipFill>
            <a:blip r:embed="rId4"/>
            <a:stretch>
              <a:fillRect/>
            </a:stretch>
          </p:blipFill>
          <p:spPr>
            <a:xfrm>
              <a:off x="6210858" y="4774452"/>
              <a:ext cx="1197863" cy="1197863"/>
            </a:xfrm>
            <a:prstGeom prst="rect">
              <a:avLst/>
            </a:prstGeom>
            <a:ln>
              <a:noFill/>
            </a:ln>
            <a:effectLst>
              <a:outerShdw blurRad="292100" dist="139700" dir="2700000" algn="tl" rotWithShape="0">
                <a:srgbClr val="333333">
                  <a:alpha val="65000"/>
                </a:srgbClr>
              </a:outerShdw>
            </a:effectLst>
          </p:spPr>
        </p:pic>
        <p:pic>
          <p:nvPicPr>
            <p:cNvPr id="13" name="Imagem 12" descr="Logotipo, Ícone&#10;&#10;O conteúdo gerado por IA pode estar incorreto.">
              <a:extLst>
                <a:ext uri="{FF2B5EF4-FFF2-40B4-BE49-F238E27FC236}">
                  <a16:creationId xmlns:a16="http://schemas.microsoft.com/office/drawing/2014/main" id="{99622441-7DF1-CB03-E63D-95311E1E3948}"/>
                </a:ext>
              </a:extLst>
            </p:cNvPr>
            <p:cNvPicPr>
              <a:picLocks noChangeAspect="1"/>
            </p:cNvPicPr>
            <p:nvPr/>
          </p:nvPicPr>
          <p:blipFill>
            <a:blip r:embed="rId5"/>
            <a:stretch>
              <a:fillRect/>
            </a:stretch>
          </p:blipFill>
          <p:spPr>
            <a:xfrm>
              <a:off x="7828399" y="4774452"/>
              <a:ext cx="1197864" cy="1197864"/>
            </a:xfrm>
            <a:prstGeom prst="rect">
              <a:avLst/>
            </a:prstGeom>
            <a:ln>
              <a:noFill/>
            </a:ln>
            <a:effectLst>
              <a:outerShdw blurRad="292100" dist="139700" dir="2700000" algn="tl" rotWithShape="0">
                <a:srgbClr val="333333">
                  <a:alpha val="65000"/>
                </a:srgbClr>
              </a:outerShdw>
            </a:effectLst>
          </p:spPr>
        </p:pic>
        <p:pic>
          <p:nvPicPr>
            <p:cNvPr id="15" name="Imagem 14" descr="Desenho com traços pretos em fundo branco e letras pretas&#10;&#10;O conteúdo gerado por IA pode estar incorreto.">
              <a:extLst>
                <a:ext uri="{FF2B5EF4-FFF2-40B4-BE49-F238E27FC236}">
                  <a16:creationId xmlns:a16="http://schemas.microsoft.com/office/drawing/2014/main" id="{3805A9FB-4491-CA5F-8731-9D6E77B2F534}"/>
                </a:ext>
              </a:extLst>
            </p:cNvPr>
            <p:cNvPicPr>
              <a:picLocks noChangeAspect="1"/>
            </p:cNvPicPr>
            <p:nvPr/>
          </p:nvPicPr>
          <p:blipFill>
            <a:blip r:embed="rId6"/>
            <a:stretch>
              <a:fillRect/>
            </a:stretch>
          </p:blipFill>
          <p:spPr>
            <a:xfrm>
              <a:off x="4587948" y="2451100"/>
              <a:ext cx="1255718" cy="1255718"/>
            </a:xfrm>
            <a:prstGeom prst="rect">
              <a:avLst/>
            </a:prstGeom>
            <a:ln>
              <a:noFill/>
            </a:ln>
            <a:effectLst>
              <a:outerShdw blurRad="292100" dist="139700" dir="2700000" algn="tl" rotWithShape="0">
                <a:srgbClr val="333333">
                  <a:alpha val="65000"/>
                </a:srgbClr>
              </a:outerShdw>
            </a:effectLst>
          </p:spPr>
        </p:pic>
        <p:pic>
          <p:nvPicPr>
            <p:cNvPr id="17" name="Imagem 16" descr="Logotipo&#10;&#10;O conteúdo gerado por IA pode estar incorreto.">
              <a:extLst>
                <a:ext uri="{FF2B5EF4-FFF2-40B4-BE49-F238E27FC236}">
                  <a16:creationId xmlns:a16="http://schemas.microsoft.com/office/drawing/2014/main" id="{AC7CAA28-3EBA-A733-72EF-C68A149F0FA2}"/>
                </a:ext>
              </a:extLst>
            </p:cNvPr>
            <p:cNvPicPr>
              <a:picLocks noChangeAspect="1"/>
            </p:cNvPicPr>
            <p:nvPr/>
          </p:nvPicPr>
          <p:blipFill>
            <a:blip r:embed="rId7"/>
            <a:stretch>
              <a:fillRect/>
            </a:stretch>
          </p:blipFill>
          <p:spPr>
            <a:xfrm>
              <a:off x="7776349" y="2432902"/>
              <a:ext cx="1273916" cy="1273916"/>
            </a:xfrm>
            <a:prstGeom prst="rect">
              <a:avLst/>
            </a:prstGeom>
            <a:ln>
              <a:noFill/>
            </a:ln>
            <a:effectLst>
              <a:outerShdw blurRad="292100" dist="139700" dir="2700000" algn="tl" rotWithShape="0">
                <a:srgbClr val="333333">
                  <a:alpha val="65000"/>
                </a:srgbClr>
              </a:outerShdw>
            </a:effectLst>
          </p:spPr>
        </p:pic>
      </p:grpSp>
      <p:pic>
        <p:nvPicPr>
          <p:cNvPr id="19" name="Imagem 18" descr="Imagem digital fictícia de personagem de desenho animado&#10;&#10;O conteúdo gerado por IA pode estar incorreto.">
            <a:extLst>
              <a:ext uri="{FF2B5EF4-FFF2-40B4-BE49-F238E27FC236}">
                <a16:creationId xmlns:a16="http://schemas.microsoft.com/office/drawing/2014/main" id="{F7A3210A-729F-FFFD-5042-6E7D4C07645D}"/>
              </a:ext>
            </a:extLst>
          </p:cNvPr>
          <p:cNvPicPr>
            <a:picLocks noChangeAspect="1"/>
          </p:cNvPicPr>
          <p:nvPr/>
        </p:nvPicPr>
        <p:blipFill>
          <a:blip r:embed="rId8"/>
          <a:stretch>
            <a:fillRect/>
          </a:stretch>
        </p:blipFill>
        <p:spPr>
          <a:xfrm>
            <a:off x="9832908" y="1925265"/>
            <a:ext cx="1940036" cy="2078610"/>
          </a:xfrm>
          <a:prstGeom prst="rect">
            <a:avLst/>
          </a:prstGeom>
        </p:spPr>
      </p:pic>
      <p:pic>
        <p:nvPicPr>
          <p:cNvPr id="21" name="Imagem 20" descr="Imagem digital fictícia de personagem de desenho animado&#10;&#10;O conteúdo gerado por IA pode estar incorreto.">
            <a:extLst>
              <a:ext uri="{FF2B5EF4-FFF2-40B4-BE49-F238E27FC236}">
                <a16:creationId xmlns:a16="http://schemas.microsoft.com/office/drawing/2014/main" id="{5A741669-51FB-051A-5824-49E84F28350C}"/>
              </a:ext>
            </a:extLst>
          </p:cNvPr>
          <p:cNvPicPr>
            <a:picLocks noChangeAspect="1"/>
          </p:cNvPicPr>
          <p:nvPr/>
        </p:nvPicPr>
        <p:blipFill>
          <a:blip r:embed="rId9"/>
          <a:stretch>
            <a:fillRect/>
          </a:stretch>
        </p:blipFill>
        <p:spPr>
          <a:xfrm>
            <a:off x="10062135" y="4398558"/>
            <a:ext cx="1548673" cy="1785970"/>
          </a:xfrm>
          <a:prstGeom prst="rect">
            <a:avLst/>
          </a:prstGeom>
        </p:spPr>
      </p:pic>
      <p:pic>
        <p:nvPicPr>
          <p:cNvPr id="4" name="Imagem 3" descr="Balão colorido em fundo preto&#10;&#10;O conteúdo gerado por IA pode estar incorreto.">
            <a:extLst>
              <a:ext uri="{FF2B5EF4-FFF2-40B4-BE49-F238E27FC236}">
                <a16:creationId xmlns:a16="http://schemas.microsoft.com/office/drawing/2014/main" id="{D2911A3D-AE1A-F880-A6CF-3A05C6D74507}"/>
              </a:ext>
            </a:extLst>
          </p:cNvPr>
          <p:cNvPicPr>
            <a:picLocks noChangeAspect="1"/>
          </p:cNvPicPr>
          <p:nvPr/>
        </p:nvPicPr>
        <p:blipFill>
          <a:blip r:embed="rId10"/>
          <a:stretch>
            <a:fillRect/>
          </a:stretch>
        </p:blipFill>
        <p:spPr>
          <a:xfrm>
            <a:off x="71329" y="2521961"/>
            <a:ext cx="2998336" cy="2963828"/>
          </a:xfrm>
          <a:prstGeom prst="rect">
            <a:avLst/>
          </a:prstGeom>
        </p:spPr>
      </p:pic>
    </p:spTree>
    <p:extLst>
      <p:ext uri="{BB962C8B-B14F-4D97-AF65-F5344CB8AC3E}">
        <p14:creationId xmlns:p14="http://schemas.microsoft.com/office/powerpoint/2010/main" val="3554926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7BFB9C-451C-DC0F-8DEC-918AE619B4BA}"/>
            </a:ext>
          </a:extLst>
        </p:cNvPr>
        <p:cNvGrpSpPr/>
        <p:nvPr/>
      </p:nvGrpSpPr>
      <p:grpSpPr>
        <a:xfrm>
          <a:off x="0" y="0"/>
          <a:ext cx="0" cy="0"/>
          <a:chOff x="0" y="0"/>
          <a:chExt cx="0" cy="0"/>
        </a:xfrm>
      </p:grpSpPr>
      <p:sp>
        <p:nvSpPr>
          <p:cNvPr id="8" name="Rectangle 10">
            <a:extLst>
              <a:ext uri="{FF2B5EF4-FFF2-40B4-BE49-F238E27FC236}">
                <a16:creationId xmlns:a16="http://schemas.microsoft.com/office/drawing/2014/main" id="{A078A52F-85EA-4C0B-962B-D9D9DD4DD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0" name="Rectangle 12">
            <a:extLst>
              <a:ext uri="{FF2B5EF4-FFF2-40B4-BE49-F238E27FC236}">
                <a16:creationId xmlns:a16="http://schemas.microsoft.com/office/drawing/2014/main" id="{919797D5-5700-4683-B30A-5B4D56CB8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Rectangle 14">
            <a:extLst>
              <a:ext uri="{FF2B5EF4-FFF2-40B4-BE49-F238E27FC236}">
                <a16:creationId xmlns:a16="http://schemas.microsoft.com/office/drawing/2014/main" id="{4856A7B9-9801-42EC-A4C9-7E22A56EF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4" name="Rectangle 16">
            <a:extLst>
              <a:ext uri="{FF2B5EF4-FFF2-40B4-BE49-F238E27FC236}">
                <a16:creationId xmlns:a16="http://schemas.microsoft.com/office/drawing/2014/main" id="{8AD54DB8-C150-4290-85D6-F5B0262BF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16" name="Rectangle 18">
            <a:extLst>
              <a:ext uri="{FF2B5EF4-FFF2-40B4-BE49-F238E27FC236}">
                <a16:creationId xmlns:a16="http://schemas.microsoft.com/office/drawing/2014/main" id="{493D4EDA-58E0-40CC-B3CA-14CDEB349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m 5" descr="Uma imagem contendo pessoa, homem, segurando, mão&#10;&#10;O conteúdo gerado por IA pode estar incorreto.">
            <a:extLst>
              <a:ext uri="{FF2B5EF4-FFF2-40B4-BE49-F238E27FC236}">
                <a16:creationId xmlns:a16="http://schemas.microsoft.com/office/drawing/2014/main" id="{53E59B3E-2E4F-65C3-6815-6AC58B16C22E}"/>
              </a:ext>
            </a:extLst>
          </p:cNvPr>
          <p:cNvPicPr>
            <a:picLocks noChangeAspect="1"/>
          </p:cNvPicPr>
          <p:nvPr/>
        </p:nvPicPr>
        <p:blipFill>
          <a:blip r:embed="rId2"/>
          <a:srcRect l="486" t="16577" r="521" b="2"/>
          <a:stretch>
            <a:fillRect/>
          </a:stretch>
        </p:blipFill>
        <p:spPr>
          <a:xfrm>
            <a:off x="20" y="10"/>
            <a:ext cx="12191980" cy="6857990"/>
          </a:xfrm>
          <a:prstGeom prst="rect">
            <a:avLst/>
          </a:prstGeom>
        </p:spPr>
      </p:pic>
      <p:grpSp>
        <p:nvGrpSpPr>
          <p:cNvPr id="18" name="Group 20">
            <a:extLst>
              <a:ext uri="{FF2B5EF4-FFF2-40B4-BE49-F238E27FC236}">
                <a16:creationId xmlns:a16="http://schemas.microsoft.com/office/drawing/2014/main" id="{AA9EB0BC-A85E-4C26-B355-5DFCEF6CCB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2" name="Rectangle 21">
              <a:extLst>
                <a:ext uri="{FF2B5EF4-FFF2-40B4-BE49-F238E27FC236}">
                  <a16:creationId xmlns:a16="http://schemas.microsoft.com/office/drawing/2014/main" id="{3643E56B-BD42-413D-B17D-7958270F5D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FCE91A"/>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3" name="Rectangle 22">
              <a:extLst>
                <a:ext uri="{FF2B5EF4-FFF2-40B4-BE49-F238E27FC236}">
                  <a16:creationId xmlns:a16="http://schemas.microsoft.com/office/drawing/2014/main" id="{96C04F74-9467-4FA5-95DC-8D481A297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FCE91A"/>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4" name="Rectangle 23">
              <a:extLst>
                <a:ext uri="{FF2B5EF4-FFF2-40B4-BE49-F238E27FC236}">
                  <a16:creationId xmlns:a16="http://schemas.microsoft.com/office/drawing/2014/main" id="{D73DE1C3-5C37-42E9-A3F0-256F193832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rgbClr val="FCE91A"/>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grpSp>
      <p:sp>
        <p:nvSpPr>
          <p:cNvPr id="26" name="Rectangle 25">
            <a:extLst>
              <a:ext uri="{FF2B5EF4-FFF2-40B4-BE49-F238E27FC236}">
                <a16:creationId xmlns:a16="http://schemas.microsoft.com/office/drawing/2014/main" id="{4A2E7EC3-E07C-46CE-9B25-41865A506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732" y="4428067"/>
            <a:ext cx="11260667" cy="1962497"/>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 name="Título 1">
            <a:extLst>
              <a:ext uri="{FF2B5EF4-FFF2-40B4-BE49-F238E27FC236}">
                <a16:creationId xmlns:a16="http://schemas.microsoft.com/office/drawing/2014/main" id="{84DDB194-DAF5-58B8-B30C-F8A2EDAF9E22}"/>
              </a:ext>
            </a:extLst>
          </p:cNvPr>
          <p:cNvSpPr>
            <a:spLocks noGrp="1"/>
          </p:cNvSpPr>
          <p:nvPr>
            <p:ph type="title"/>
          </p:nvPr>
        </p:nvSpPr>
        <p:spPr>
          <a:xfrm>
            <a:off x="581191" y="4572000"/>
            <a:ext cx="10993549" cy="895244"/>
          </a:xfrm>
        </p:spPr>
        <p:txBody>
          <a:bodyPr vert="horz" lIns="91440" tIns="45720" rIns="91440" bIns="45720" rtlCol="0" anchor="b">
            <a:normAutofit/>
          </a:bodyPr>
          <a:lstStyle/>
          <a:p>
            <a:r>
              <a:rPr lang="en-US" sz="4000"/>
              <a:t>TAXAS E TARIFAS</a:t>
            </a:r>
          </a:p>
        </p:txBody>
      </p:sp>
    </p:spTree>
    <p:extLst>
      <p:ext uri="{BB962C8B-B14F-4D97-AF65-F5344CB8AC3E}">
        <p14:creationId xmlns:p14="http://schemas.microsoft.com/office/powerpoint/2010/main" val="194778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331FFE-3030-1BBD-BA26-3277A182A4EA}"/>
              </a:ext>
            </a:extLst>
          </p:cNvPr>
          <p:cNvSpPr>
            <a:spLocks noGrp="1"/>
          </p:cNvSpPr>
          <p:nvPr>
            <p:ph type="title"/>
          </p:nvPr>
        </p:nvSpPr>
        <p:spPr/>
        <p:txBody>
          <a:bodyPr/>
          <a:lstStyle/>
          <a:p>
            <a:r>
              <a:rPr lang="pt-BR" dirty="0"/>
              <a:t>TAXAS E TARIFAS</a:t>
            </a:r>
          </a:p>
        </p:txBody>
      </p:sp>
      <p:sp>
        <p:nvSpPr>
          <p:cNvPr id="3" name="Espaço Reservado para Conteúdo 2">
            <a:extLst>
              <a:ext uri="{FF2B5EF4-FFF2-40B4-BE49-F238E27FC236}">
                <a16:creationId xmlns:a16="http://schemas.microsoft.com/office/drawing/2014/main" id="{025251F0-7A1D-970C-86ED-D9B878A1661A}"/>
              </a:ext>
            </a:extLst>
          </p:cNvPr>
          <p:cNvSpPr>
            <a:spLocks noGrp="1"/>
          </p:cNvSpPr>
          <p:nvPr>
            <p:ph idx="1"/>
          </p:nvPr>
        </p:nvSpPr>
        <p:spPr>
          <a:xfrm>
            <a:off x="515204" y="2549259"/>
            <a:ext cx="11029615" cy="3678303"/>
          </a:xfrm>
        </p:spPr>
        <p:txBody>
          <a:bodyPr>
            <a:normAutofit fontScale="92500" lnSpcReduction="20000"/>
          </a:bodyPr>
          <a:lstStyle/>
          <a:p>
            <a:r>
              <a:rPr lang="pt-BR" sz="8000" dirty="0"/>
              <a:t>IOF </a:t>
            </a:r>
          </a:p>
          <a:p>
            <a:endParaRPr lang="pt-BR" sz="8000" dirty="0"/>
          </a:p>
          <a:p>
            <a:r>
              <a:rPr lang="pt-BR" sz="8000" dirty="0"/>
              <a:t>SPREAD</a:t>
            </a:r>
          </a:p>
        </p:txBody>
      </p:sp>
      <p:sp>
        <p:nvSpPr>
          <p:cNvPr id="4" name="Retângulo 3">
            <a:extLst>
              <a:ext uri="{FF2B5EF4-FFF2-40B4-BE49-F238E27FC236}">
                <a16:creationId xmlns:a16="http://schemas.microsoft.com/office/drawing/2014/main" id="{9B0F1E8A-0812-788F-014A-30FCBEBC9E99}"/>
              </a:ext>
            </a:extLst>
          </p:cNvPr>
          <p:cNvSpPr/>
          <p:nvPr/>
        </p:nvSpPr>
        <p:spPr>
          <a:xfrm>
            <a:off x="3613543" y="2469589"/>
            <a:ext cx="3443571" cy="1200329"/>
          </a:xfrm>
          <a:prstGeom prst="rect">
            <a:avLst/>
          </a:prstGeom>
          <a:noFill/>
        </p:spPr>
        <p:txBody>
          <a:bodyPr wrap="none" lIns="91440" tIns="45720" rIns="91440" bIns="45720">
            <a:spAutoFit/>
          </a:bodyPr>
          <a:lstStyle/>
          <a:p>
            <a:pPr marL="342900" indent="-342900">
              <a:buFont typeface="Wingdings" panose="05000000000000000000" pitchFamily="2" charset="2"/>
              <a:buChar char="ü"/>
            </a:pPr>
            <a:r>
              <a:rPr lang="pt-BR" sz="2400" dirty="0">
                <a:ln w="0"/>
                <a:effectLst>
                  <a:outerShdw blurRad="38100" dist="19050" dir="2700000" algn="tl" rotWithShape="0">
                    <a:schemeClr val="dk1">
                      <a:alpha val="40000"/>
                    </a:schemeClr>
                  </a:outerShdw>
                </a:effectLst>
              </a:rPr>
              <a:t>1</a:t>
            </a:r>
            <a:r>
              <a:rPr lang="pt-BR" sz="2400" b="0" cap="none" spc="0" dirty="0">
                <a:ln w="0"/>
                <a:solidFill>
                  <a:schemeClr val="tx1"/>
                </a:solidFill>
                <a:effectLst>
                  <a:outerShdw blurRad="38100" dist="19050" dir="2700000" algn="tl" rotWithShape="0">
                    <a:schemeClr val="dk1">
                      <a:alpha val="40000"/>
                    </a:schemeClr>
                  </a:outerShdw>
                </a:effectLst>
              </a:rPr>
              <a:t>,10% Investimentos</a:t>
            </a:r>
          </a:p>
          <a:p>
            <a:pPr marL="342900" indent="-342900">
              <a:buFont typeface="Wingdings" panose="05000000000000000000" pitchFamily="2" charset="2"/>
              <a:buChar char="ü"/>
            </a:pPr>
            <a:endParaRPr lang="pt-BR" sz="2400" b="0" cap="none" spc="0" dirty="0">
              <a:ln w="0"/>
              <a:solidFill>
                <a:schemeClr val="tx1"/>
              </a:solidFill>
              <a:effectLst>
                <a:outerShdw blurRad="38100" dist="19050" dir="2700000" algn="tl" rotWithShape="0">
                  <a:schemeClr val="dk1">
                    <a:alpha val="40000"/>
                  </a:schemeClr>
                </a:outerShdw>
              </a:effectLst>
            </a:endParaRPr>
          </a:p>
          <a:p>
            <a:pPr marL="342900" indent="-342900">
              <a:buFont typeface="Wingdings" panose="05000000000000000000" pitchFamily="2" charset="2"/>
              <a:buChar char="ü"/>
            </a:pPr>
            <a:r>
              <a:rPr lang="pt-BR" sz="2400" dirty="0">
                <a:ln w="0"/>
                <a:effectLst>
                  <a:outerShdw blurRad="38100" dist="19050" dir="2700000" algn="tl" rotWithShape="0">
                    <a:schemeClr val="dk1">
                      <a:alpha val="40000"/>
                    </a:schemeClr>
                  </a:outerShdw>
                </a:effectLst>
              </a:rPr>
              <a:t>3,50 % Banco (Banking)</a:t>
            </a:r>
            <a:endParaRPr lang="pt-BR" sz="2400" b="0" cap="none" spc="0" dirty="0">
              <a:ln w="0"/>
              <a:solidFill>
                <a:schemeClr val="tx1"/>
              </a:solidFill>
              <a:effectLst>
                <a:outerShdw blurRad="38100" dist="19050" dir="2700000" algn="tl" rotWithShape="0">
                  <a:schemeClr val="dk1">
                    <a:alpha val="40000"/>
                  </a:schemeClr>
                </a:outerShdw>
              </a:effectLst>
            </a:endParaRPr>
          </a:p>
        </p:txBody>
      </p:sp>
      <p:sp>
        <p:nvSpPr>
          <p:cNvPr id="6" name="Chave Esquerda 5">
            <a:extLst>
              <a:ext uri="{FF2B5EF4-FFF2-40B4-BE49-F238E27FC236}">
                <a16:creationId xmlns:a16="http://schemas.microsoft.com/office/drawing/2014/main" id="{5A6B9E5A-DFC0-467C-02B8-CEFF76CD333F}"/>
              </a:ext>
            </a:extLst>
          </p:cNvPr>
          <p:cNvSpPr/>
          <p:nvPr/>
        </p:nvSpPr>
        <p:spPr>
          <a:xfrm>
            <a:off x="2840546" y="2391744"/>
            <a:ext cx="669303" cy="1442301"/>
          </a:xfrm>
          <a:prstGeom prst="lef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7" name="Chave Esquerda 6">
            <a:extLst>
              <a:ext uri="{FF2B5EF4-FFF2-40B4-BE49-F238E27FC236}">
                <a16:creationId xmlns:a16="http://schemas.microsoft.com/office/drawing/2014/main" id="{4F4508E7-FB35-909A-6830-AA5C81F0D2C6}"/>
              </a:ext>
            </a:extLst>
          </p:cNvPr>
          <p:cNvSpPr/>
          <p:nvPr/>
        </p:nvSpPr>
        <p:spPr>
          <a:xfrm>
            <a:off x="4666025" y="4785261"/>
            <a:ext cx="669303" cy="1442301"/>
          </a:xfrm>
          <a:prstGeom prst="lef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8" name="CaixaDeTexto 7">
            <a:extLst>
              <a:ext uri="{FF2B5EF4-FFF2-40B4-BE49-F238E27FC236}">
                <a16:creationId xmlns:a16="http://schemas.microsoft.com/office/drawing/2014/main" id="{EEB25E95-6D42-CE87-0EE5-E0EB39E939A4}"/>
              </a:ext>
            </a:extLst>
          </p:cNvPr>
          <p:cNvSpPr txBox="1"/>
          <p:nvPr/>
        </p:nvSpPr>
        <p:spPr>
          <a:xfrm>
            <a:off x="5335328" y="5275578"/>
            <a:ext cx="2884572" cy="461665"/>
          </a:xfrm>
          <a:prstGeom prst="rect">
            <a:avLst/>
          </a:prstGeom>
          <a:noFill/>
        </p:spPr>
        <p:txBody>
          <a:bodyPr wrap="none" rtlCol="0">
            <a:spAutoFit/>
          </a:bodyPr>
          <a:lstStyle/>
          <a:p>
            <a:pPr marL="285750" indent="-285750">
              <a:buFont typeface="Wingdings" panose="05000000000000000000" pitchFamily="2" charset="2"/>
              <a:buChar char="ü"/>
            </a:pPr>
            <a:r>
              <a:rPr lang="pt-BR" sz="2400" dirty="0"/>
              <a:t>ganho da corretora</a:t>
            </a:r>
          </a:p>
        </p:txBody>
      </p:sp>
    </p:spTree>
    <p:extLst>
      <p:ext uri="{BB962C8B-B14F-4D97-AF65-F5344CB8AC3E}">
        <p14:creationId xmlns:p14="http://schemas.microsoft.com/office/powerpoint/2010/main" val="1916887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581192" y="2180495"/>
            <a:ext cx="8261150" cy="4512535"/>
          </a:xfrm>
        </p:spPr>
        <p:txBody>
          <a:bodyPr>
            <a:normAutofit fontScale="47500" lnSpcReduction="20000"/>
          </a:bodyPr>
          <a:lstStyle/>
          <a:p>
            <a:pPr marL="0" indent="0" algn="l" rtl="0">
              <a:buNone/>
            </a:pPr>
            <a:r>
              <a:rPr lang="pt-BR" sz="3400" b="1" i="0" dirty="0">
                <a:solidFill>
                  <a:srgbClr val="343A40"/>
                </a:solidFill>
                <a:effectLst/>
                <a:latin typeface="Helvetica Neue"/>
              </a:rPr>
              <a:t>Maiores Bolsas do Mundo (2025) (T USD)</a:t>
            </a:r>
          </a:p>
          <a:p>
            <a:pPr algn="l" rtl="0"/>
            <a:endParaRPr lang="pt-BR" dirty="0">
              <a:solidFill>
                <a:srgbClr val="343A40"/>
              </a:solidFill>
              <a:latin typeface="Helvetica Neue"/>
            </a:endParaRPr>
          </a:p>
          <a:p>
            <a:pPr lvl="1"/>
            <a:r>
              <a:rPr lang="pt-BR" sz="2800" b="0" i="0" dirty="0">
                <a:solidFill>
                  <a:srgbClr val="343A40"/>
                </a:solidFill>
                <a:effectLst/>
                <a:latin typeface="Helvetica Neue"/>
              </a:rPr>
              <a:t>NEW YORK STOCK EXCHANGE - NYSE (</a:t>
            </a:r>
            <a:r>
              <a:rPr lang="pt-BR" sz="2800" dirty="0">
                <a:solidFill>
                  <a:srgbClr val="343A40"/>
                </a:solidFill>
                <a:latin typeface="Helvetica Neue"/>
              </a:rPr>
              <a:t>31,7</a:t>
            </a:r>
            <a:r>
              <a:rPr lang="pt-BR" sz="2800" b="0" i="0" dirty="0">
                <a:solidFill>
                  <a:srgbClr val="343A40"/>
                </a:solidFill>
                <a:effectLst/>
                <a:latin typeface="Helvetica Neue"/>
              </a:rPr>
              <a:t>)</a:t>
            </a:r>
            <a:endParaRPr lang="pt-BR" sz="2800" dirty="0">
              <a:solidFill>
                <a:srgbClr val="343A40"/>
              </a:solidFill>
              <a:latin typeface="Helvetica Neue"/>
            </a:endParaRPr>
          </a:p>
          <a:p>
            <a:pPr lvl="1"/>
            <a:r>
              <a:rPr lang="pt-BR" sz="2800" dirty="0">
                <a:solidFill>
                  <a:srgbClr val="343A40"/>
                </a:solidFill>
                <a:latin typeface="Helvetica Neue"/>
              </a:rPr>
              <a:t>NASDAQ (30,7)</a:t>
            </a:r>
          </a:p>
          <a:p>
            <a:pPr lvl="1"/>
            <a:r>
              <a:rPr lang="pt-BR" sz="2800" dirty="0">
                <a:solidFill>
                  <a:srgbClr val="343A40"/>
                </a:solidFill>
                <a:latin typeface="Helvetica Neue"/>
              </a:rPr>
              <a:t>SHANGAI STOCK EXCHANGE (7,0)</a:t>
            </a:r>
          </a:p>
          <a:p>
            <a:pPr lvl="1"/>
            <a:r>
              <a:rPr lang="pt-BR" sz="2800" b="0" i="0" dirty="0">
                <a:solidFill>
                  <a:srgbClr val="343A40"/>
                </a:solidFill>
                <a:effectLst/>
                <a:latin typeface="Helvetica Neue"/>
              </a:rPr>
              <a:t>JAPAN EXCHANGE GROUP – JPX </a:t>
            </a:r>
            <a:r>
              <a:rPr lang="pt-BR" sz="2800" dirty="0">
                <a:solidFill>
                  <a:srgbClr val="343A40"/>
                </a:solidFill>
                <a:latin typeface="Helvetica Neue"/>
              </a:rPr>
              <a:t>(6,4)</a:t>
            </a:r>
          </a:p>
          <a:p>
            <a:pPr lvl="1"/>
            <a:r>
              <a:rPr lang="pt-BR" sz="2800" dirty="0">
                <a:solidFill>
                  <a:srgbClr val="343A40"/>
                </a:solidFill>
                <a:latin typeface="Helvetica Neue"/>
              </a:rPr>
              <a:t>EURONEXT (6,2)</a:t>
            </a:r>
          </a:p>
          <a:p>
            <a:pPr lvl="1"/>
            <a:r>
              <a:rPr lang="pt-BR" sz="2800" dirty="0">
                <a:solidFill>
                  <a:srgbClr val="343A40"/>
                </a:solidFill>
                <a:latin typeface="Helvetica Neue"/>
              </a:rPr>
              <a:t>NATIONAL STOCK EXCHANGE OF INDIA (5,6)</a:t>
            </a:r>
          </a:p>
          <a:p>
            <a:pPr lvl="1"/>
            <a:r>
              <a:rPr lang="pt-BR" sz="2800" dirty="0">
                <a:solidFill>
                  <a:srgbClr val="343A40"/>
                </a:solidFill>
                <a:latin typeface="Helvetica Neue"/>
              </a:rPr>
              <a:t>HONG KONG STOCK EXCHANGE (4,5)</a:t>
            </a:r>
          </a:p>
          <a:p>
            <a:pPr lvl="1"/>
            <a:r>
              <a:rPr lang="pt-BR" sz="2800" dirty="0">
                <a:solidFill>
                  <a:srgbClr val="343A40"/>
                </a:solidFill>
                <a:latin typeface="Helvetica Neue"/>
              </a:rPr>
              <a:t>SHENZEN STOCK EXCHANGE (4,4)</a:t>
            </a:r>
          </a:p>
          <a:p>
            <a:pPr lvl="1"/>
            <a:r>
              <a:rPr lang="pt-BR" sz="2800" dirty="0">
                <a:solidFill>
                  <a:srgbClr val="343A40"/>
                </a:solidFill>
                <a:latin typeface="Helvetica Neue"/>
              </a:rPr>
              <a:t>TORONTO STOCK EXCHANGE (3,4)</a:t>
            </a:r>
          </a:p>
          <a:p>
            <a:pPr lvl="1"/>
            <a:r>
              <a:rPr lang="pt-BR" sz="2800" dirty="0">
                <a:solidFill>
                  <a:srgbClr val="343A40"/>
                </a:solidFill>
                <a:latin typeface="Helvetica Neue"/>
              </a:rPr>
              <a:t>SAUDI EXCHANGE (2,7)</a:t>
            </a:r>
          </a:p>
          <a:p>
            <a:pPr lvl="1"/>
            <a:r>
              <a:rPr lang="pt-BR" sz="2800" dirty="0">
                <a:solidFill>
                  <a:srgbClr val="343A40"/>
                </a:solidFill>
                <a:latin typeface="Helvetica Neue"/>
              </a:rPr>
              <a:t>LONDOM STOCK EXCHANGE (3,3)</a:t>
            </a:r>
          </a:p>
          <a:p>
            <a:pPr lvl="1"/>
            <a:r>
              <a:rPr lang="pt-BR" sz="2800" dirty="0">
                <a:solidFill>
                  <a:srgbClr val="343A40"/>
                </a:solidFill>
                <a:latin typeface="Helvetica Neue"/>
              </a:rPr>
              <a:t>...</a:t>
            </a:r>
          </a:p>
          <a:p>
            <a:pPr marL="324000" lvl="1" indent="0">
              <a:buNone/>
            </a:pPr>
            <a:r>
              <a:rPr lang="pt-BR" sz="3100" dirty="0">
                <a:solidFill>
                  <a:srgbClr val="343A40"/>
                </a:solidFill>
                <a:latin typeface="Helvetica Neue"/>
              </a:rPr>
              <a:t> </a:t>
            </a:r>
          </a:p>
          <a:p>
            <a:pPr lvl="1"/>
            <a:r>
              <a:rPr lang="pt-BR" sz="2800" dirty="0">
                <a:solidFill>
                  <a:srgbClr val="343A40"/>
                </a:solidFill>
                <a:latin typeface="Helvetica Neue"/>
              </a:rPr>
              <a:t> B3 (0,7)</a:t>
            </a:r>
          </a:p>
          <a:p>
            <a:pPr lvl="1"/>
            <a:endParaRPr lang="pt-BR" sz="1500" dirty="0">
              <a:solidFill>
                <a:srgbClr val="343A40"/>
              </a:solidFill>
              <a:latin typeface="Helvetica Neue"/>
            </a:endParaRPr>
          </a:p>
        </p:txBody>
      </p:sp>
      <p:sp>
        <p:nvSpPr>
          <p:cNvPr id="7" name="Título 1">
            <a:extLst>
              <a:ext uri="{FF2B5EF4-FFF2-40B4-BE49-F238E27FC236}">
                <a16:creationId xmlns:a16="http://schemas.microsoft.com/office/drawing/2014/main" id="{526D8147-BF40-8A14-9778-0DD2FDFAB53D}"/>
              </a:ext>
            </a:extLst>
          </p:cNvPr>
          <p:cNvSpPr>
            <a:spLocks noGrp="1"/>
          </p:cNvSpPr>
          <p:nvPr>
            <p:ph type="title"/>
          </p:nvPr>
        </p:nvSpPr>
        <p:spPr>
          <a:xfrm>
            <a:off x="444459" y="616394"/>
            <a:ext cx="11029616" cy="1013800"/>
          </a:xfrm>
        </p:spPr>
        <p:txBody>
          <a:bodyPr/>
          <a:lstStyle/>
          <a:p>
            <a:r>
              <a:rPr lang="pt-BR" dirty="0"/>
              <a:t>Porque dólar ?</a:t>
            </a:r>
          </a:p>
        </p:txBody>
      </p:sp>
      <p:pic>
        <p:nvPicPr>
          <p:cNvPr id="4" name="Imagem 3">
            <a:extLst>
              <a:ext uri="{FF2B5EF4-FFF2-40B4-BE49-F238E27FC236}">
                <a16:creationId xmlns:a16="http://schemas.microsoft.com/office/drawing/2014/main" id="{3EDAD4DB-1372-1244-4905-652FE57B9F22}"/>
              </a:ext>
            </a:extLst>
          </p:cNvPr>
          <p:cNvPicPr>
            <a:picLocks noChangeAspect="1"/>
          </p:cNvPicPr>
          <p:nvPr/>
        </p:nvPicPr>
        <p:blipFill>
          <a:blip r:embed="rId2"/>
          <a:stretch>
            <a:fillRect/>
          </a:stretch>
        </p:blipFill>
        <p:spPr>
          <a:xfrm>
            <a:off x="5716009" y="2366798"/>
            <a:ext cx="5360486" cy="34920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659827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08941-C3F3-B6A4-E8ED-183DA63D0EF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A8A3512-D515-138E-1B44-E2B819D6F1F4}"/>
              </a:ext>
            </a:extLst>
          </p:cNvPr>
          <p:cNvSpPr>
            <a:spLocks noGrp="1"/>
          </p:cNvSpPr>
          <p:nvPr>
            <p:ph type="title"/>
          </p:nvPr>
        </p:nvSpPr>
        <p:spPr/>
        <p:txBody>
          <a:bodyPr/>
          <a:lstStyle/>
          <a:p>
            <a:r>
              <a:rPr lang="pt-BR" dirty="0"/>
              <a:t>TAXAS E TARIFAS</a:t>
            </a:r>
          </a:p>
        </p:txBody>
      </p:sp>
      <p:sp>
        <p:nvSpPr>
          <p:cNvPr id="5" name="Retângulo 4">
            <a:extLst>
              <a:ext uri="{FF2B5EF4-FFF2-40B4-BE49-F238E27FC236}">
                <a16:creationId xmlns:a16="http://schemas.microsoft.com/office/drawing/2014/main" id="{59619A1B-2F5B-565D-107A-D27CE638566F}"/>
              </a:ext>
            </a:extLst>
          </p:cNvPr>
          <p:cNvSpPr/>
          <p:nvPr/>
        </p:nvSpPr>
        <p:spPr>
          <a:xfrm>
            <a:off x="6218548" y="2290991"/>
            <a:ext cx="4849962" cy="3385542"/>
          </a:xfrm>
          <a:prstGeom prst="rect">
            <a:avLst/>
          </a:prstGeom>
          <a:noFill/>
        </p:spPr>
        <p:txBody>
          <a:bodyPr wrap="square" lIns="91440" tIns="45720" rIns="91440" bIns="45720">
            <a:spAutoFit/>
          </a:bodyPr>
          <a:lstStyle/>
          <a:p>
            <a:pPr algn="ctr"/>
            <a:r>
              <a:rPr lang="pt-BR" sz="4000" b="0" cap="none" spc="0" dirty="0">
                <a:ln w="0"/>
                <a:solidFill>
                  <a:schemeClr val="tx1"/>
                </a:solidFill>
                <a:effectLst>
                  <a:outerShdw blurRad="38100" dist="19050" dir="2700000" algn="tl" rotWithShape="0">
                    <a:schemeClr val="dk1">
                      <a:alpha val="40000"/>
                    </a:schemeClr>
                  </a:outerShdw>
                </a:effectLst>
              </a:rPr>
              <a:t>Através da Compra das </a:t>
            </a:r>
            <a:r>
              <a:rPr lang="pt-BR" sz="4000" b="0" cap="none" spc="0" dirty="0" err="1">
                <a:ln w="0"/>
                <a:solidFill>
                  <a:schemeClr val="tx1"/>
                </a:solidFill>
                <a:effectLst>
                  <a:outerShdw blurRad="38100" dist="19050" dir="2700000" algn="tl" rotWithShape="0">
                    <a:schemeClr val="dk1">
                      <a:alpha val="40000"/>
                    </a:schemeClr>
                  </a:outerShdw>
                </a:effectLst>
              </a:rPr>
              <a:t>Cryptos</a:t>
            </a:r>
            <a:r>
              <a:rPr lang="pt-BR" sz="4000" b="0" cap="none" spc="0" dirty="0">
                <a:ln w="0"/>
                <a:solidFill>
                  <a:schemeClr val="tx1"/>
                </a:solidFill>
                <a:effectLst>
                  <a:outerShdw blurRad="38100" dist="19050" dir="2700000" algn="tl" rotWithShape="0">
                    <a:schemeClr val="dk1">
                      <a:alpha val="40000"/>
                    </a:schemeClr>
                  </a:outerShdw>
                </a:effectLst>
              </a:rPr>
              <a:t> </a:t>
            </a:r>
          </a:p>
          <a:p>
            <a:pPr algn="ctr"/>
            <a:r>
              <a:rPr lang="pt-BR" sz="4000" b="0" cap="none" spc="0" dirty="0">
                <a:ln w="0"/>
                <a:solidFill>
                  <a:schemeClr val="tx1"/>
                </a:solidFill>
                <a:effectLst>
                  <a:outerShdw blurRad="38100" dist="19050" dir="2700000" algn="tl" rotWithShape="0">
                    <a:schemeClr val="dk1">
                      <a:alpha val="40000"/>
                    </a:schemeClr>
                  </a:outerShdw>
                </a:effectLst>
              </a:rPr>
              <a:t>USDT ou USDC você elimina o</a:t>
            </a:r>
          </a:p>
          <a:p>
            <a:pPr algn="ctr"/>
            <a:r>
              <a:rPr lang="pt-BR" sz="4000" b="0" cap="none" spc="0" dirty="0">
                <a:ln w="0"/>
                <a:solidFill>
                  <a:schemeClr val="tx1"/>
                </a:solidFill>
                <a:effectLst>
                  <a:outerShdw blurRad="38100" dist="19050" dir="2700000" algn="tl" rotWithShape="0">
                    <a:schemeClr val="dk1">
                      <a:alpha val="40000"/>
                    </a:schemeClr>
                  </a:outerShdw>
                </a:effectLst>
              </a:rPr>
              <a:t> IOF legalmente</a:t>
            </a:r>
            <a:r>
              <a:rPr lang="pt-BR" sz="5400" b="0" cap="none" spc="0" dirty="0">
                <a:ln w="0"/>
                <a:solidFill>
                  <a:schemeClr val="tx1"/>
                </a:solidFill>
                <a:effectLst>
                  <a:outerShdw blurRad="38100" dist="19050" dir="2700000" algn="tl" rotWithShape="0">
                    <a:schemeClr val="dk1">
                      <a:alpha val="40000"/>
                    </a:schemeClr>
                  </a:outerShdw>
                </a:effectLst>
              </a:rPr>
              <a:t>...</a:t>
            </a:r>
          </a:p>
        </p:txBody>
      </p:sp>
      <p:pic>
        <p:nvPicPr>
          <p:cNvPr id="12" name="Imagem 11" descr="Mão de uma pessoa olhando para a câmera&#10;&#10;O conteúdo gerado por IA pode estar incorreto.">
            <a:extLst>
              <a:ext uri="{FF2B5EF4-FFF2-40B4-BE49-F238E27FC236}">
                <a16:creationId xmlns:a16="http://schemas.microsoft.com/office/drawing/2014/main" id="{7606A662-CC9E-CEDC-931A-1EF9B1841907}"/>
              </a:ext>
            </a:extLst>
          </p:cNvPr>
          <p:cNvPicPr>
            <a:picLocks noChangeAspect="1"/>
          </p:cNvPicPr>
          <p:nvPr/>
        </p:nvPicPr>
        <p:blipFill>
          <a:blip r:embed="rId2"/>
          <a:stretch>
            <a:fillRect/>
          </a:stretch>
        </p:blipFill>
        <p:spPr>
          <a:xfrm>
            <a:off x="0" y="1628627"/>
            <a:ext cx="5819775" cy="6372225"/>
          </a:xfrm>
          <a:prstGeom prst="rect">
            <a:avLst/>
          </a:prstGeom>
        </p:spPr>
      </p:pic>
    </p:spTree>
    <p:extLst>
      <p:ext uri="{BB962C8B-B14F-4D97-AF65-F5344CB8AC3E}">
        <p14:creationId xmlns:p14="http://schemas.microsoft.com/office/powerpoint/2010/main" val="274934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Interface gráfica do usuário, Aplicativo&#10;&#10;O conteúdo gerado por IA pode estar incorreto.">
            <a:extLst>
              <a:ext uri="{FF2B5EF4-FFF2-40B4-BE49-F238E27FC236}">
                <a16:creationId xmlns:a16="http://schemas.microsoft.com/office/drawing/2014/main" id="{57A1F668-8BB2-F715-F093-4057F5DB74F9}"/>
              </a:ext>
            </a:extLst>
          </p:cNvPr>
          <p:cNvPicPr>
            <a:picLocks noChangeAspect="1"/>
          </p:cNvPicPr>
          <p:nvPr/>
        </p:nvPicPr>
        <p:blipFill>
          <a:blip r:embed="rId2"/>
          <a:stretch>
            <a:fillRect/>
          </a:stretch>
        </p:blipFill>
        <p:spPr>
          <a:xfrm>
            <a:off x="1471149" y="2658278"/>
            <a:ext cx="1937122" cy="4199722"/>
          </a:xfrm>
          <a:prstGeom prst="rect">
            <a:avLst/>
          </a:prstGeom>
        </p:spPr>
      </p:pic>
      <p:pic>
        <p:nvPicPr>
          <p:cNvPr id="10" name="Imagem 9" descr="Interface gráfica do usuário, Aplicativo&#10;&#10;O conteúdo gerado por IA pode estar incorreto.">
            <a:extLst>
              <a:ext uri="{FF2B5EF4-FFF2-40B4-BE49-F238E27FC236}">
                <a16:creationId xmlns:a16="http://schemas.microsoft.com/office/drawing/2014/main" id="{9E5243F6-A027-8ED8-759E-48431077EA0F}"/>
              </a:ext>
            </a:extLst>
          </p:cNvPr>
          <p:cNvPicPr>
            <a:picLocks noChangeAspect="1"/>
          </p:cNvPicPr>
          <p:nvPr/>
        </p:nvPicPr>
        <p:blipFill>
          <a:blip r:embed="rId3"/>
          <a:stretch>
            <a:fillRect/>
          </a:stretch>
        </p:blipFill>
        <p:spPr>
          <a:xfrm>
            <a:off x="5320872" y="2658277"/>
            <a:ext cx="1937123" cy="4199723"/>
          </a:xfrm>
          <a:prstGeom prst="rect">
            <a:avLst/>
          </a:prstGeom>
        </p:spPr>
      </p:pic>
      <p:pic>
        <p:nvPicPr>
          <p:cNvPr id="14" name="Imagem 13" descr="Interface gráfica do usuário, Texto, Aplicativo, chat ou mensagem de texto&#10;&#10;O conteúdo gerado por IA pode estar incorreto.">
            <a:extLst>
              <a:ext uri="{FF2B5EF4-FFF2-40B4-BE49-F238E27FC236}">
                <a16:creationId xmlns:a16="http://schemas.microsoft.com/office/drawing/2014/main" id="{0A328A1F-3B67-5B93-3F9E-961C1DCE24A7}"/>
              </a:ext>
            </a:extLst>
          </p:cNvPr>
          <p:cNvPicPr>
            <a:picLocks noChangeAspect="1"/>
          </p:cNvPicPr>
          <p:nvPr/>
        </p:nvPicPr>
        <p:blipFill>
          <a:blip r:embed="rId4"/>
          <a:stretch>
            <a:fillRect/>
          </a:stretch>
        </p:blipFill>
        <p:spPr>
          <a:xfrm>
            <a:off x="8485929" y="2430262"/>
            <a:ext cx="2147466" cy="4655752"/>
          </a:xfrm>
          <a:prstGeom prst="rect">
            <a:avLst/>
          </a:prstGeom>
        </p:spPr>
      </p:pic>
      <p:sp>
        <p:nvSpPr>
          <p:cNvPr id="2" name="Título 1">
            <a:extLst>
              <a:ext uri="{FF2B5EF4-FFF2-40B4-BE49-F238E27FC236}">
                <a16:creationId xmlns:a16="http://schemas.microsoft.com/office/drawing/2014/main" id="{3BA57A77-51F6-C58A-E599-A273F67297B8}"/>
              </a:ext>
            </a:extLst>
          </p:cNvPr>
          <p:cNvSpPr>
            <a:spLocks noGrp="1"/>
          </p:cNvSpPr>
          <p:nvPr>
            <p:ph type="title"/>
          </p:nvPr>
        </p:nvSpPr>
        <p:spPr/>
        <p:txBody>
          <a:bodyPr/>
          <a:lstStyle/>
          <a:p>
            <a:r>
              <a:rPr lang="pt-BR" dirty="0"/>
              <a:t>Taxas e tarifas (Dia 27/08)</a:t>
            </a:r>
          </a:p>
        </p:txBody>
      </p:sp>
      <p:pic>
        <p:nvPicPr>
          <p:cNvPr id="11" name="Imagem 10" descr="Desenho com traços pretos em fundo branco e letras pretas&#10;&#10;O conteúdo gerado por IA pode estar incorreto.">
            <a:extLst>
              <a:ext uri="{FF2B5EF4-FFF2-40B4-BE49-F238E27FC236}">
                <a16:creationId xmlns:a16="http://schemas.microsoft.com/office/drawing/2014/main" id="{CD40BA46-1486-D92D-90DC-53C97ED61D3B}"/>
              </a:ext>
            </a:extLst>
          </p:cNvPr>
          <p:cNvPicPr>
            <a:picLocks noChangeAspect="1"/>
          </p:cNvPicPr>
          <p:nvPr/>
        </p:nvPicPr>
        <p:blipFill>
          <a:blip r:embed="rId5"/>
          <a:stretch>
            <a:fillRect/>
          </a:stretch>
        </p:blipFill>
        <p:spPr>
          <a:xfrm>
            <a:off x="1085460" y="2986645"/>
            <a:ext cx="794847" cy="794847"/>
          </a:xfrm>
          <a:prstGeom prst="rect">
            <a:avLst/>
          </a:prstGeom>
          <a:ln>
            <a:noFill/>
          </a:ln>
          <a:effectLst>
            <a:outerShdw blurRad="292100" dist="139700" dir="2700000" algn="tl" rotWithShape="0">
              <a:srgbClr val="333333">
                <a:alpha val="65000"/>
              </a:srgbClr>
            </a:outerShdw>
          </a:effectLst>
        </p:spPr>
      </p:pic>
      <p:pic>
        <p:nvPicPr>
          <p:cNvPr id="13" name="Imagem 12" descr="Placa amarela com letras pretas&#10;&#10;O conteúdo gerado por IA pode estar incorreto.">
            <a:extLst>
              <a:ext uri="{FF2B5EF4-FFF2-40B4-BE49-F238E27FC236}">
                <a16:creationId xmlns:a16="http://schemas.microsoft.com/office/drawing/2014/main" id="{2C3F2950-7EA7-46D9-F84B-B4DABA301929}"/>
              </a:ext>
            </a:extLst>
          </p:cNvPr>
          <p:cNvPicPr>
            <a:picLocks noChangeAspect="1"/>
          </p:cNvPicPr>
          <p:nvPr/>
        </p:nvPicPr>
        <p:blipFill>
          <a:blip r:embed="rId6"/>
          <a:stretch>
            <a:fillRect/>
          </a:stretch>
        </p:blipFill>
        <p:spPr>
          <a:xfrm>
            <a:off x="7564349" y="3048548"/>
            <a:ext cx="836481" cy="836481"/>
          </a:xfrm>
          <a:prstGeom prst="rect">
            <a:avLst/>
          </a:prstGeom>
          <a:ln>
            <a:noFill/>
          </a:ln>
          <a:effectLst>
            <a:outerShdw blurRad="292100" dist="139700" dir="2700000" algn="tl" rotWithShape="0">
              <a:srgbClr val="333333">
                <a:alpha val="65000"/>
              </a:srgbClr>
            </a:outerShdw>
          </a:effectLst>
        </p:spPr>
      </p:pic>
      <p:pic>
        <p:nvPicPr>
          <p:cNvPr id="15" name="Imagem 14" descr="Logotipo&#10;&#10;O conteúdo gerado por IA pode estar incorreto.">
            <a:extLst>
              <a:ext uri="{FF2B5EF4-FFF2-40B4-BE49-F238E27FC236}">
                <a16:creationId xmlns:a16="http://schemas.microsoft.com/office/drawing/2014/main" id="{97D210A6-8239-8970-6A4D-61BCFD88FBAD}"/>
              </a:ext>
            </a:extLst>
          </p:cNvPr>
          <p:cNvPicPr>
            <a:picLocks noChangeAspect="1"/>
          </p:cNvPicPr>
          <p:nvPr/>
        </p:nvPicPr>
        <p:blipFill>
          <a:blip r:embed="rId7"/>
          <a:stretch>
            <a:fillRect/>
          </a:stretch>
        </p:blipFill>
        <p:spPr>
          <a:xfrm>
            <a:off x="4309964" y="2986645"/>
            <a:ext cx="794847" cy="794847"/>
          </a:xfrm>
          <a:prstGeom prst="rect">
            <a:avLst/>
          </a:prstGeom>
          <a:ln>
            <a:noFill/>
          </a:ln>
          <a:effectLst>
            <a:outerShdw blurRad="292100" dist="139700" dir="2700000" algn="tl" rotWithShape="0">
              <a:srgbClr val="333333">
                <a:alpha val="65000"/>
              </a:srgbClr>
            </a:outerShdw>
          </a:effectLst>
        </p:spPr>
      </p:pic>
      <p:sp>
        <p:nvSpPr>
          <p:cNvPr id="16" name="Retângulo 15">
            <a:extLst>
              <a:ext uri="{FF2B5EF4-FFF2-40B4-BE49-F238E27FC236}">
                <a16:creationId xmlns:a16="http://schemas.microsoft.com/office/drawing/2014/main" id="{F1F25190-3730-64EC-2DEA-873AF97E234A}"/>
              </a:ext>
            </a:extLst>
          </p:cNvPr>
          <p:cNvSpPr/>
          <p:nvPr/>
        </p:nvSpPr>
        <p:spPr>
          <a:xfrm>
            <a:off x="766664" y="2002668"/>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R$ 5,61</a:t>
            </a:r>
          </a:p>
        </p:txBody>
      </p:sp>
      <p:sp>
        <p:nvSpPr>
          <p:cNvPr id="17" name="Retângulo 16">
            <a:extLst>
              <a:ext uri="{FF2B5EF4-FFF2-40B4-BE49-F238E27FC236}">
                <a16:creationId xmlns:a16="http://schemas.microsoft.com/office/drawing/2014/main" id="{F223046E-DC62-953B-D314-6936EC54E794}"/>
              </a:ext>
            </a:extLst>
          </p:cNvPr>
          <p:cNvSpPr/>
          <p:nvPr/>
        </p:nvSpPr>
        <p:spPr>
          <a:xfrm>
            <a:off x="7426407" y="2063315"/>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R$ 5,62</a:t>
            </a:r>
          </a:p>
        </p:txBody>
      </p:sp>
      <p:sp>
        <p:nvSpPr>
          <p:cNvPr id="18" name="Retângulo 17">
            <a:extLst>
              <a:ext uri="{FF2B5EF4-FFF2-40B4-BE49-F238E27FC236}">
                <a16:creationId xmlns:a16="http://schemas.microsoft.com/office/drawing/2014/main" id="{59454327-95BC-A592-9C2D-33E231B1824D}"/>
              </a:ext>
            </a:extLst>
          </p:cNvPr>
          <p:cNvSpPr/>
          <p:nvPr/>
        </p:nvSpPr>
        <p:spPr>
          <a:xfrm>
            <a:off x="3971689" y="2005413"/>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R$ 5,44</a:t>
            </a:r>
          </a:p>
        </p:txBody>
      </p:sp>
      <p:sp>
        <p:nvSpPr>
          <p:cNvPr id="3" name="Seta: para Baixo 2">
            <a:extLst>
              <a:ext uri="{FF2B5EF4-FFF2-40B4-BE49-F238E27FC236}">
                <a16:creationId xmlns:a16="http://schemas.microsoft.com/office/drawing/2014/main" id="{2E8F0F7A-4E4D-23BE-385C-C3FDE4597B5E}"/>
              </a:ext>
            </a:extLst>
          </p:cNvPr>
          <p:cNvSpPr/>
          <p:nvPr/>
        </p:nvSpPr>
        <p:spPr>
          <a:xfrm rot="17821684">
            <a:off x="605640" y="-3287217"/>
            <a:ext cx="1466445" cy="781424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9558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3368C-EC08-F82E-A238-94ADC4EBA8E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CC6700E-5EC9-7EA6-3711-58E8CCA2F865}"/>
              </a:ext>
            </a:extLst>
          </p:cNvPr>
          <p:cNvSpPr>
            <a:spLocks noGrp="1"/>
          </p:cNvSpPr>
          <p:nvPr>
            <p:ph type="title"/>
          </p:nvPr>
        </p:nvSpPr>
        <p:spPr/>
        <p:txBody>
          <a:bodyPr/>
          <a:lstStyle/>
          <a:p>
            <a:r>
              <a:rPr lang="pt-BR" dirty="0"/>
              <a:t>Taxas e tarifas (outros dias)</a:t>
            </a:r>
          </a:p>
        </p:txBody>
      </p:sp>
      <p:pic>
        <p:nvPicPr>
          <p:cNvPr id="11" name="Imagem 10" descr="Desenho com traços pretos em fundo branco e letras pretas&#10;&#10;O conteúdo gerado por IA pode estar incorreto.">
            <a:extLst>
              <a:ext uri="{FF2B5EF4-FFF2-40B4-BE49-F238E27FC236}">
                <a16:creationId xmlns:a16="http://schemas.microsoft.com/office/drawing/2014/main" id="{29C9CBDF-E939-B9D0-966B-4B46DBCA3B59}"/>
              </a:ext>
            </a:extLst>
          </p:cNvPr>
          <p:cNvPicPr>
            <a:picLocks noChangeAspect="1"/>
          </p:cNvPicPr>
          <p:nvPr/>
        </p:nvPicPr>
        <p:blipFill>
          <a:blip r:embed="rId2"/>
          <a:stretch>
            <a:fillRect/>
          </a:stretch>
        </p:blipFill>
        <p:spPr>
          <a:xfrm>
            <a:off x="1947435" y="3184608"/>
            <a:ext cx="794847" cy="794847"/>
          </a:xfrm>
          <a:prstGeom prst="rect">
            <a:avLst/>
          </a:prstGeom>
          <a:ln>
            <a:noFill/>
          </a:ln>
          <a:effectLst>
            <a:outerShdw blurRad="292100" dist="139700" dir="2700000" algn="tl" rotWithShape="0">
              <a:srgbClr val="333333">
                <a:alpha val="65000"/>
              </a:srgbClr>
            </a:outerShdw>
          </a:effectLst>
        </p:spPr>
      </p:pic>
      <p:pic>
        <p:nvPicPr>
          <p:cNvPr id="13" name="Imagem 12" descr="Placa amarela com letras pretas&#10;&#10;O conteúdo gerado por IA pode estar incorreto.">
            <a:extLst>
              <a:ext uri="{FF2B5EF4-FFF2-40B4-BE49-F238E27FC236}">
                <a16:creationId xmlns:a16="http://schemas.microsoft.com/office/drawing/2014/main" id="{02E9D6F9-C3CC-C52C-0A25-E8EF1448311E}"/>
              </a:ext>
            </a:extLst>
          </p:cNvPr>
          <p:cNvPicPr>
            <a:picLocks noChangeAspect="1"/>
          </p:cNvPicPr>
          <p:nvPr/>
        </p:nvPicPr>
        <p:blipFill>
          <a:blip r:embed="rId3"/>
          <a:stretch>
            <a:fillRect/>
          </a:stretch>
        </p:blipFill>
        <p:spPr>
          <a:xfrm>
            <a:off x="9131514" y="3184608"/>
            <a:ext cx="836481" cy="836481"/>
          </a:xfrm>
          <a:prstGeom prst="rect">
            <a:avLst/>
          </a:prstGeom>
          <a:ln>
            <a:noFill/>
          </a:ln>
          <a:effectLst>
            <a:outerShdw blurRad="292100" dist="139700" dir="2700000" algn="tl" rotWithShape="0">
              <a:srgbClr val="333333">
                <a:alpha val="65000"/>
              </a:srgbClr>
            </a:outerShdw>
          </a:effectLst>
        </p:spPr>
      </p:pic>
      <p:pic>
        <p:nvPicPr>
          <p:cNvPr id="15" name="Imagem 14" descr="Logotipo&#10;&#10;O conteúdo gerado por IA pode estar incorreto.">
            <a:extLst>
              <a:ext uri="{FF2B5EF4-FFF2-40B4-BE49-F238E27FC236}">
                <a16:creationId xmlns:a16="http://schemas.microsoft.com/office/drawing/2014/main" id="{CD12C315-4491-FFF3-AFE6-0BF72053E613}"/>
              </a:ext>
            </a:extLst>
          </p:cNvPr>
          <p:cNvPicPr>
            <a:picLocks noChangeAspect="1"/>
          </p:cNvPicPr>
          <p:nvPr/>
        </p:nvPicPr>
        <p:blipFill>
          <a:blip r:embed="rId4"/>
          <a:stretch>
            <a:fillRect/>
          </a:stretch>
        </p:blipFill>
        <p:spPr>
          <a:xfrm>
            <a:off x="5587284" y="3184608"/>
            <a:ext cx="794847" cy="794847"/>
          </a:xfrm>
          <a:prstGeom prst="rect">
            <a:avLst/>
          </a:prstGeom>
          <a:ln>
            <a:noFill/>
          </a:ln>
          <a:effectLst>
            <a:outerShdw blurRad="292100" dist="139700" dir="2700000" algn="tl" rotWithShape="0">
              <a:srgbClr val="333333">
                <a:alpha val="65000"/>
              </a:srgbClr>
            </a:outerShdw>
          </a:effectLst>
        </p:spPr>
      </p:pic>
      <p:sp>
        <p:nvSpPr>
          <p:cNvPr id="16" name="Retângulo 15">
            <a:extLst>
              <a:ext uri="{FF2B5EF4-FFF2-40B4-BE49-F238E27FC236}">
                <a16:creationId xmlns:a16="http://schemas.microsoft.com/office/drawing/2014/main" id="{153E1653-E6A7-BA45-46CE-B047E209BF8A}"/>
              </a:ext>
            </a:extLst>
          </p:cNvPr>
          <p:cNvSpPr/>
          <p:nvPr/>
        </p:nvSpPr>
        <p:spPr>
          <a:xfrm>
            <a:off x="1164087" y="2136499"/>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R$ 5,62</a:t>
            </a:r>
          </a:p>
        </p:txBody>
      </p:sp>
      <p:sp>
        <p:nvSpPr>
          <p:cNvPr id="17" name="Retângulo 16">
            <a:extLst>
              <a:ext uri="{FF2B5EF4-FFF2-40B4-BE49-F238E27FC236}">
                <a16:creationId xmlns:a16="http://schemas.microsoft.com/office/drawing/2014/main" id="{1E814189-5D83-6DB8-9B5A-03D684A2D123}"/>
              </a:ext>
            </a:extLst>
          </p:cNvPr>
          <p:cNvSpPr/>
          <p:nvPr/>
        </p:nvSpPr>
        <p:spPr>
          <a:xfrm>
            <a:off x="8368983" y="2136499"/>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R$ 5,61</a:t>
            </a:r>
          </a:p>
        </p:txBody>
      </p:sp>
      <p:sp>
        <p:nvSpPr>
          <p:cNvPr id="18" name="Retângulo 17">
            <a:extLst>
              <a:ext uri="{FF2B5EF4-FFF2-40B4-BE49-F238E27FC236}">
                <a16:creationId xmlns:a16="http://schemas.microsoft.com/office/drawing/2014/main" id="{AC3991D8-5011-E593-53D7-F3AC9436F7BB}"/>
              </a:ext>
            </a:extLst>
          </p:cNvPr>
          <p:cNvSpPr/>
          <p:nvPr/>
        </p:nvSpPr>
        <p:spPr>
          <a:xfrm>
            <a:off x="4766535" y="2136499"/>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a:t>
            </a:r>
            <a:r>
              <a:rPr lang="pt-BR" sz="5400" dirty="0">
                <a:ln w="0"/>
                <a:solidFill>
                  <a:schemeClr val="tx1"/>
                </a:solidFill>
                <a:effectLst>
                  <a:outerShdw blurRad="38100" dist="19050" dir="2700000" algn="tl" rotWithShape="0">
                    <a:schemeClr val="dk1">
                      <a:alpha val="40000"/>
                    </a:schemeClr>
                  </a:outerShdw>
                </a:effectLst>
              </a:rPr>
              <a:t>76</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14" name="Seta: para Baixo 13">
            <a:extLst>
              <a:ext uri="{FF2B5EF4-FFF2-40B4-BE49-F238E27FC236}">
                <a16:creationId xmlns:a16="http://schemas.microsoft.com/office/drawing/2014/main" id="{ADE0621D-99E2-04E0-20D9-8CA864316762}"/>
              </a:ext>
            </a:extLst>
          </p:cNvPr>
          <p:cNvSpPr/>
          <p:nvPr/>
        </p:nvSpPr>
        <p:spPr>
          <a:xfrm rot="3666223">
            <a:off x="10365863" y="818518"/>
            <a:ext cx="979228" cy="1794877"/>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Desenho com traços pretos em fundo branco e letras pretas&#10;&#10;O conteúdo gerado por IA pode estar incorreto.">
            <a:extLst>
              <a:ext uri="{FF2B5EF4-FFF2-40B4-BE49-F238E27FC236}">
                <a16:creationId xmlns:a16="http://schemas.microsoft.com/office/drawing/2014/main" id="{8CE3931C-9C45-F611-BA41-9C777AB4293E}"/>
              </a:ext>
            </a:extLst>
          </p:cNvPr>
          <p:cNvPicPr>
            <a:picLocks noChangeAspect="1"/>
          </p:cNvPicPr>
          <p:nvPr/>
        </p:nvPicPr>
        <p:blipFill>
          <a:blip r:embed="rId2"/>
          <a:stretch>
            <a:fillRect/>
          </a:stretch>
        </p:blipFill>
        <p:spPr>
          <a:xfrm>
            <a:off x="1826581" y="5439185"/>
            <a:ext cx="794847" cy="794847"/>
          </a:xfrm>
          <a:prstGeom prst="rect">
            <a:avLst/>
          </a:prstGeom>
          <a:ln>
            <a:noFill/>
          </a:ln>
          <a:effectLst>
            <a:outerShdw blurRad="292100" dist="139700" dir="2700000" algn="tl" rotWithShape="0">
              <a:srgbClr val="333333">
                <a:alpha val="65000"/>
              </a:srgbClr>
            </a:outerShdw>
          </a:effectLst>
        </p:spPr>
      </p:pic>
      <p:pic>
        <p:nvPicPr>
          <p:cNvPr id="24" name="Imagem 23" descr="Placa amarela com letras pretas&#10;&#10;O conteúdo gerado por IA pode estar incorreto.">
            <a:extLst>
              <a:ext uri="{FF2B5EF4-FFF2-40B4-BE49-F238E27FC236}">
                <a16:creationId xmlns:a16="http://schemas.microsoft.com/office/drawing/2014/main" id="{737E810D-61B5-108B-11C4-A0F5EB9FCFC6}"/>
              </a:ext>
            </a:extLst>
          </p:cNvPr>
          <p:cNvPicPr>
            <a:picLocks noChangeAspect="1"/>
          </p:cNvPicPr>
          <p:nvPr/>
        </p:nvPicPr>
        <p:blipFill>
          <a:blip r:embed="rId3"/>
          <a:stretch>
            <a:fillRect/>
          </a:stretch>
        </p:blipFill>
        <p:spPr>
          <a:xfrm>
            <a:off x="9010660" y="5439185"/>
            <a:ext cx="836481" cy="836481"/>
          </a:xfrm>
          <a:prstGeom prst="rect">
            <a:avLst/>
          </a:prstGeom>
          <a:ln>
            <a:noFill/>
          </a:ln>
          <a:effectLst>
            <a:outerShdw blurRad="292100" dist="139700" dir="2700000" algn="tl" rotWithShape="0">
              <a:srgbClr val="333333">
                <a:alpha val="65000"/>
              </a:srgbClr>
            </a:outerShdw>
          </a:effectLst>
        </p:spPr>
      </p:pic>
      <p:pic>
        <p:nvPicPr>
          <p:cNvPr id="25" name="Imagem 24" descr="Logotipo&#10;&#10;O conteúdo gerado por IA pode estar incorreto.">
            <a:extLst>
              <a:ext uri="{FF2B5EF4-FFF2-40B4-BE49-F238E27FC236}">
                <a16:creationId xmlns:a16="http://schemas.microsoft.com/office/drawing/2014/main" id="{F205257C-D567-F401-0BDD-C2E702710350}"/>
              </a:ext>
            </a:extLst>
          </p:cNvPr>
          <p:cNvPicPr>
            <a:picLocks noChangeAspect="1"/>
          </p:cNvPicPr>
          <p:nvPr/>
        </p:nvPicPr>
        <p:blipFill>
          <a:blip r:embed="rId4"/>
          <a:stretch>
            <a:fillRect/>
          </a:stretch>
        </p:blipFill>
        <p:spPr>
          <a:xfrm>
            <a:off x="5466430" y="5439185"/>
            <a:ext cx="794847" cy="794847"/>
          </a:xfrm>
          <a:prstGeom prst="rect">
            <a:avLst/>
          </a:prstGeom>
          <a:ln>
            <a:noFill/>
          </a:ln>
          <a:effectLst>
            <a:outerShdw blurRad="292100" dist="139700" dir="2700000" algn="tl" rotWithShape="0">
              <a:srgbClr val="333333">
                <a:alpha val="65000"/>
              </a:srgbClr>
            </a:outerShdw>
          </a:effectLst>
        </p:spPr>
      </p:pic>
      <p:sp>
        <p:nvSpPr>
          <p:cNvPr id="26" name="Retângulo 25">
            <a:extLst>
              <a:ext uri="{FF2B5EF4-FFF2-40B4-BE49-F238E27FC236}">
                <a16:creationId xmlns:a16="http://schemas.microsoft.com/office/drawing/2014/main" id="{FEA0C57C-697F-6B80-B2F1-1AC3D8B346D8}"/>
              </a:ext>
            </a:extLst>
          </p:cNvPr>
          <p:cNvSpPr/>
          <p:nvPr/>
        </p:nvSpPr>
        <p:spPr>
          <a:xfrm>
            <a:off x="1043233" y="4391076"/>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R$ 5,63</a:t>
            </a:r>
          </a:p>
        </p:txBody>
      </p:sp>
      <p:sp>
        <p:nvSpPr>
          <p:cNvPr id="27" name="Retângulo 26">
            <a:extLst>
              <a:ext uri="{FF2B5EF4-FFF2-40B4-BE49-F238E27FC236}">
                <a16:creationId xmlns:a16="http://schemas.microsoft.com/office/drawing/2014/main" id="{9D62CAC2-E58B-33DF-23E4-9C0F32DA9D75}"/>
              </a:ext>
            </a:extLst>
          </p:cNvPr>
          <p:cNvSpPr/>
          <p:nvPr/>
        </p:nvSpPr>
        <p:spPr>
          <a:xfrm>
            <a:off x="8248129" y="4391076"/>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R$ 5,65</a:t>
            </a:r>
          </a:p>
        </p:txBody>
      </p:sp>
      <p:sp>
        <p:nvSpPr>
          <p:cNvPr id="28" name="Retângulo 27">
            <a:extLst>
              <a:ext uri="{FF2B5EF4-FFF2-40B4-BE49-F238E27FC236}">
                <a16:creationId xmlns:a16="http://schemas.microsoft.com/office/drawing/2014/main" id="{9F864EC1-1CDE-E753-4C82-B9EE1802E74B}"/>
              </a:ext>
            </a:extLst>
          </p:cNvPr>
          <p:cNvSpPr/>
          <p:nvPr/>
        </p:nvSpPr>
        <p:spPr>
          <a:xfrm>
            <a:off x="4645681" y="4391076"/>
            <a:ext cx="2361544" cy="923330"/>
          </a:xfrm>
          <a:prstGeom prst="rect">
            <a:avLst/>
          </a:prstGeom>
        </p:spPr>
        <p:style>
          <a:lnRef idx="0">
            <a:schemeClr val="accent3"/>
          </a:lnRef>
          <a:fillRef idx="3">
            <a:schemeClr val="accent3"/>
          </a:fillRef>
          <a:effectRef idx="3">
            <a:schemeClr val="accent3"/>
          </a:effectRef>
          <a:fontRef idx="minor">
            <a:schemeClr val="lt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R$ 5,</a:t>
            </a:r>
            <a:r>
              <a:rPr lang="pt-BR" sz="5400" dirty="0">
                <a:ln w="0"/>
                <a:solidFill>
                  <a:schemeClr val="tx1"/>
                </a:solidFill>
                <a:effectLst>
                  <a:outerShdw blurRad="38100" dist="19050" dir="2700000" algn="tl" rotWithShape="0">
                    <a:schemeClr val="dk1">
                      <a:alpha val="40000"/>
                    </a:schemeClr>
                  </a:outerShdw>
                </a:effectLst>
              </a:rPr>
              <a:t>72</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29" name="Seta: para Baixo 28">
            <a:extLst>
              <a:ext uri="{FF2B5EF4-FFF2-40B4-BE49-F238E27FC236}">
                <a16:creationId xmlns:a16="http://schemas.microsoft.com/office/drawing/2014/main" id="{602A1083-BEBA-1355-0AFF-3A14673BE012}"/>
              </a:ext>
            </a:extLst>
          </p:cNvPr>
          <p:cNvSpPr/>
          <p:nvPr/>
        </p:nvSpPr>
        <p:spPr>
          <a:xfrm rot="3666223">
            <a:off x="3402688" y="3149490"/>
            <a:ext cx="979228" cy="1794877"/>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6194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4" grpId="0" animBg="1"/>
      <p:bldP spid="26" grpId="0" animBg="1"/>
      <p:bldP spid="27" grpId="0" animBg="1"/>
      <p:bldP spid="28" grpId="0" animBg="1"/>
      <p:bldP spid="2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83268-2E99-1D7B-1B72-16DA3C52183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B9D8844-4A98-19E6-8781-42F45CAC3FAD}"/>
              </a:ext>
            </a:extLst>
          </p:cNvPr>
          <p:cNvSpPr>
            <a:spLocks noGrp="1"/>
          </p:cNvSpPr>
          <p:nvPr>
            <p:ph type="title"/>
          </p:nvPr>
        </p:nvSpPr>
        <p:spPr/>
        <p:txBody>
          <a:bodyPr/>
          <a:lstStyle/>
          <a:p>
            <a:r>
              <a:rPr lang="pt-BR" dirty="0"/>
              <a:t>Taxas e tarifas</a:t>
            </a:r>
          </a:p>
        </p:txBody>
      </p:sp>
      <p:pic>
        <p:nvPicPr>
          <p:cNvPr id="13" name="Imagem 12" descr="Placa amarela com letras pretas&#10;&#10;O conteúdo gerado por IA pode estar incorreto.">
            <a:extLst>
              <a:ext uri="{FF2B5EF4-FFF2-40B4-BE49-F238E27FC236}">
                <a16:creationId xmlns:a16="http://schemas.microsoft.com/office/drawing/2014/main" id="{222FF4EA-9231-CD1E-1227-37BF8C382FBC}"/>
              </a:ext>
            </a:extLst>
          </p:cNvPr>
          <p:cNvPicPr>
            <a:picLocks noChangeAspect="1"/>
          </p:cNvPicPr>
          <p:nvPr/>
        </p:nvPicPr>
        <p:blipFill>
          <a:blip r:embed="rId2"/>
          <a:stretch>
            <a:fillRect/>
          </a:stretch>
        </p:blipFill>
        <p:spPr>
          <a:xfrm>
            <a:off x="9498929" y="2059513"/>
            <a:ext cx="1747018" cy="1747018"/>
          </a:xfrm>
          <a:prstGeom prst="rect">
            <a:avLst/>
          </a:prstGeom>
          <a:ln>
            <a:noFill/>
          </a:ln>
          <a:effectLst>
            <a:outerShdw blurRad="292100" dist="139700" dir="2700000" algn="tl" rotWithShape="0">
              <a:srgbClr val="333333">
                <a:alpha val="65000"/>
              </a:srgbClr>
            </a:outerShdw>
          </a:effectLst>
        </p:spPr>
      </p:pic>
      <p:pic>
        <p:nvPicPr>
          <p:cNvPr id="15" name="Imagem 14" descr="Logotipo&#10;&#10;O conteúdo gerado por IA pode estar incorreto.">
            <a:extLst>
              <a:ext uri="{FF2B5EF4-FFF2-40B4-BE49-F238E27FC236}">
                <a16:creationId xmlns:a16="http://schemas.microsoft.com/office/drawing/2014/main" id="{825CFFA8-2B45-C3FF-CCA0-EB40F81A4105}"/>
              </a:ext>
            </a:extLst>
          </p:cNvPr>
          <p:cNvPicPr>
            <a:picLocks noChangeAspect="1"/>
          </p:cNvPicPr>
          <p:nvPr/>
        </p:nvPicPr>
        <p:blipFill>
          <a:blip r:embed="rId3"/>
          <a:stretch>
            <a:fillRect/>
          </a:stretch>
        </p:blipFill>
        <p:spPr>
          <a:xfrm>
            <a:off x="5222491" y="2059513"/>
            <a:ext cx="1747018" cy="1747018"/>
          </a:xfrm>
          <a:prstGeom prst="rect">
            <a:avLst/>
          </a:prstGeom>
          <a:ln>
            <a:noFill/>
          </a:ln>
          <a:effectLst>
            <a:outerShdw blurRad="292100" dist="139700" dir="2700000" algn="tl" rotWithShape="0">
              <a:srgbClr val="333333">
                <a:alpha val="65000"/>
              </a:srgbClr>
            </a:outerShdw>
          </a:effectLst>
        </p:spPr>
      </p:pic>
      <p:pic>
        <p:nvPicPr>
          <p:cNvPr id="11" name="Imagem 10" descr="Desenho com traços pretos em fundo branco e letras pretas&#10;&#10;O conteúdo gerado por IA pode estar incorreto.">
            <a:extLst>
              <a:ext uri="{FF2B5EF4-FFF2-40B4-BE49-F238E27FC236}">
                <a16:creationId xmlns:a16="http://schemas.microsoft.com/office/drawing/2014/main" id="{D773C5FA-C4BE-4723-BF23-753CF236A927}"/>
              </a:ext>
            </a:extLst>
          </p:cNvPr>
          <p:cNvPicPr>
            <a:picLocks noChangeAspect="1"/>
          </p:cNvPicPr>
          <p:nvPr/>
        </p:nvPicPr>
        <p:blipFill>
          <a:blip r:embed="rId4"/>
          <a:stretch>
            <a:fillRect/>
          </a:stretch>
        </p:blipFill>
        <p:spPr>
          <a:xfrm>
            <a:off x="946053" y="2059513"/>
            <a:ext cx="1747018" cy="1747018"/>
          </a:xfrm>
          <a:prstGeom prst="rect">
            <a:avLst/>
          </a:prstGeom>
          <a:ln>
            <a:noFill/>
          </a:ln>
          <a:effectLst>
            <a:outerShdw blurRad="292100" dist="139700" dir="2700000" algn="tl" rotWithShape="0">
              <a:srgbClr val="333333">
                <a:alpha val="65000"/>
              </a:srgbClr>
            </a:outerShdw>
          </a:effectLst>
        </p:spPr>
      </p:pic>
      <p:sp>
        <p:nvSpPr>
          <p:cNvPr id="3" name="Retângulo 2">
            <a:extLst>
              <a:ext uri="{FF2B5EF4-FFF2-40B4-BE49-F238E27FC236}">
                <a16:creationId xmlns:a16="http://schemas.microsoft.com/office/drawing/2014/main" id="{B88827B1-024D-5C6D-CA98-29D9C4C217B2}"/>
              </a:ext>
            </a:extLst>
          </p:cNvPr>
          <p:cNvSpPr/>
          <p:nvPr/>
        </p:nvSpPr>
        <p:spPr>
          <a:xfrm>
            <a:off x="3648174" y="4150088"/>
            <a:ext cx="5997146" cy="2923877"/>
          </a:xfrm>
          <a:prstGeom prst="rect">
            <a:avLst/>
          </a:prstGeom>
          <a:noFill/>
        </p:spPr>
        <p:txBody>
          <a:bodyPr wrap="square" lIns="91440" tIns="45720" rIns="91440" bIns="45720">
            <a:spAutoFit/>
          </a:bodyPr>
          <a:lstStyle/>
          <a:p>
            <a:pPr marL="342900" indent="-342900">
              <a:buFont typeface="Wingdings" panose="05000000000000000000" pitchFamily="2" charset="2"/>
              <a:buChar char="ü"/>
            </a:pPr>
            <a:r>
              <a:rPr lang="pt-BR" sz="3200" b="0" cap="none" spc="0" dirty="0">
                <a:ln w="0"/>
                <a:solidFill>
                  <a:schemeClr val="tx1"/>
                </a:solidFill>
                <a:effectLst>
                  <a:outerShdw blurRad="38100" dist="19050" dir="2700000" algn="tl" rotWithShape="0">
                    <a:schemeClr val="dk1">
                      <a:alpha val="40000"/>
                    </a:schemeClr>
                  </a:outerShdw>
                </a:effectLst>
                <a:latin typeface="Impact" panose="020B0806030902050204" pitchFamily="34" charset="0"/>
              </a:rPr>
              <a:t>Relatório IR</a:t>
            </a:r>
          </a:p>
          <a:p>
            <a:pPr marL="342900" indent="-342900">
              <a:buFont typeface="Wingdings" panose="05000000000000000000" pitchFamily="2" charset="2"/>
              <a:buChar char="ü"/>
            </a:pPr>
            <a:r>
              <a:rPr lang="pt-BR" sz="3200" dirty="0">
                <a:ln w="0"/>
                <a:effectLst>
                  <a:outerShdw blurRad="38100" dist="19050" dir="2700000" algn="tl" rotWithShape="0">
                    <a:schemeClr val="dk1">
                      <a:alpha val="40000"/>
                    </a:schemeClr>
                  </a:outerShdw>
                </a:effectLst>
                <a:latin typeface="Impact" panose="020B0806030902050204" pitchFamily="34" charset="0"/>
              </a:rPr>
              <a:t>Valor Mínimo</a:t>
            </a:r>
          </a:p>
          <a:p>
            <a:pPr marL="342900" indent="-342900">
              <a:buFont typeface="Wingdings" panose="05000000000000000000" pitchFamily="2" charset="2"/>
              <a:buChar char="ü"/>
            </a:pPr>
            <a:r>
              <a:rPr lang="pt-BR" sz="3200" dirty="0">
                <a:ln w="0"/>
                <a:effectLst>
                  <a:outerShdw blurRad="38100" dist="19050" dir="2700000" algn="tl" rotWithShape="0">
                    <a:schemeClr val="dk1">
                      <a:alpha val="40000"/>
                    </a:schemeClr>
                  </a:outerShdw>
                </a:effectLst>
                <a:latin typeface="Impact" panose="020B0806030902050204" pitchFamily="34" charset="0"/>
              </a:rPr>
              <a:t>Benefícios na Corretagem</a:t>
            </a:r>
          </a:p>
          <a:p>
            <a:pPr marL="342900" indent="-342900">
              <a:buFont typeface="Wingdings" panose="05000000000000000000" pitchFamily="2" charset="2"/>
              <a:buChar char="ü"/>
            </a:pPr>
            <a:r>
              <a:rPr lang="pt-BR" sz="3200" dirty="0">
                <a:ln w="0"/>
                <a:effectLst>
                  <a:outerShdw blurRad="38100" dist="19050" dir="2700000" algn="tl" rotWithShape="0">
                    <a:schemeClr val="dk1">
                      <a:alpha val="40000"/>
                    </a:schemeClr>
                  </a:outerShdw>
                </a:effectLst>
                <a:latin typeface="Impact" panose="020B0806030902050204" pitchFamily="34" charset="0"/>
              </a:rPr>
              <a:t>Sistemas de IR (</a:t>
            </a:r>
            <a:r>
              <a:rPr lang="pt-BR" sz="3200" dirty="0" err="1">
                <a:ln w="0"/>
                <a:effectLst>
                  <a:outerShdw blurRad="38100" dist="19050" dir="2700000" algn="tl" rotWithShape="0">
                    <a:schemeClr val="dk1">
                      <a:alpha val="40000"/>
                    </a:schemeClr>
                  </a:outerShdw>
                </a:effectLst>
                <a:latin typeface="Impact" panose="020B0806030902050204" pitchFamily="34" charset="0"/>
              </a:rPr>
              <a:t>My</a:t>
            </a:r>
            <a:r>
              <a:rPr lang="pt-BR" sz="3200" dirty="0">
                <a:ln w="0"/>
                <a:effectLst>
                  <a:outerShdw blurRad="38100" dist="19050" dir="2700000" algn="tl" rotWithShape="0">
                    <a:schemeClr val="dk1">
                      <a:alpha val="40000"/>
                    </a:schemeClr>
                  </a:outerShdw>
                </a:effectLst>
                <a:latin typeface="Impact" panose="020B0806030902050204" pitchFamily="34" charset="0"/>
              </a:rPr>
              <a:t> Capital)</a:t>
            </a:r>
          </a:p>
          <a:p>
            <a:pPr marL="342900" indent="-342900">
              <a:buFont typeface="Wingdings" panose="05000000000000000000" pitchFamily="2" charset="2"/>
              <a:buChar char="ü"/>
            </a:pPr>
            <a:r>
              <a:rPr lang="pt-BR" sz="3200" dirty="0">
                <a:ln w="0"/>
                <a:effectLst>
                  <a:outerShdw blurRad="38100" dist="19050" dir="2700000" algn="tl" rotWithShape="0">
                    <a:schemeClr val="dk1">
                      <a:alpha val="40000"/>
                    </a:schemeClr>
                  </a:outerShdw>
                </a:effectLst>
                <a:latin typeface="Impact" panose="020B0806030902050204" pitchFamily="34" charset="0"/>
              </a:rPr>
              <a:t>Produtos Ofertados</a:t>
            </a:r>
          </a:p>
          <a:p>
            <a:pPr algn="ctr"/>
            <a:endParaRPr lang="pt-BR"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1970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F6EFB-5930-8791-D37C-CFD34D9F479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0463C1F-59CB-42EF-DF7F-FAB9BD7AA4ED}"/>
              </a:ext>
            </a:extLst>
          </p:cNvPr>
          <p:cNvSpPr>
            <a:spLocks noGrp="1"/>
          </p:cNvSpPr>
          <p:nvPr>
            <p:ph type="title"/>
          </p:nvPr>
        </p:nvSpPr>
        <p:spPr/>
        <p:txBody>
          <a:bodyPr/>
          <a:lstStyle/>
          <a:p>
            <a:r>
              <a:rPr lang="pt-BR" dirty="0"/>
              <a:t>TAXAS E TARIFAS</a:t>
            </a:r>
          </a:p>
        </p:txBody>
      </p:sp>
      <p:sp>
        <p:nvSpPr>
          <p:cNvPr id="3" name="Espaço Reservado para Conteúdo 2">
            <a:extLst>
              <a:ext uri="{FF2B5EF4-FFF2-40B4-BE49-F238E27FC236}">
                <a16:creationId xmlns:a16="http://schemas.microsoft.com/office/drawing/2014/main" id="{268C6AE9-2918-1CB6-0B0B-173504B12A7C}"/>
              </a:ext>
            </a:extLst>
          </p:cNvPr>
          <p:cNvSpPr>
            <a:spLocks noGrp="1"/>
          </p:cNvSpPr>
          <p:nvPr>
            <p:ph idx="1"/>
          </p:nvPr>
        </p:nvSpPr>
        <p:spPr>
          <a:xfrm>
            <a:off x="515204" y="2549259"/>
            <a:ext cx="11029615" cy="3678303"/>
          </a:xfrm>
        </p:spPr>
        <p:txBody>
          <a:bodyPr>
            <a:normAutofit/>
          </a:bodyPr>
          <a:lstStyle/>
          <a:p>
            <a:r>
              <a:rPr lang="pt-BR" sz="8000" dirty="0"/>
              <a:t>CORRETAGEM  </a:t>
            </a:r>
          </a:p>
          <a:p>
            <a:endParaRPr lang="pt-BR" sz="8000" dirty="0"/>
          </a:p>
          <a:p>
            <a:pPr marL="0" indent="0">
              <a:buNone/>
            </a:pPr>
            <a:endParaRPr lang="pt-BR" sz="8000" dirty="0"/>
          </a:p>
        </p:txBody>
      </p:sp>
      <p:sp>
        <p:nvSpPr>
          <p:cNvPr id="8" name="CaixaDeTexto 7">
            <a:extLst>
              <a:ext uri="{FF2B5EF4-FFF2-40B4-BE49-F238E27FC236}">
                <a16:creationId xmlns:a16="http://schemas.microsoft.com/office/drawing/2014/main" id="{8494BE35-5EB7-6A78-ABAF-6E64126D56CB}"/>
              </a:ext>
            </a:extLst>
          </p:cNvPr>
          <p:cNvSpPr txBox="1"/>
          <p:nvPr/>
        </p:nvSpPr>
        <p:spPr>
          <a:xfrm>
            <a:off x="3091748" y="4285764"/>
            <a:ext cx="5494709" cy="830997"/>
          </a:xfrm>
          <a:prstGeom prst="rect">
            <a:avLst/>
          </a:prstGeom>
          <a:noFill/>
        </p:spPr>
        <p:txBody>
          <a:bodyPr wrap="none" rtlCol="0">
            <a:spAutoFit/>
          </a:bodyPr>
          <a:lstStyle/>
          <a:p>
            <a:pPr marL="285750" indent="-285750">
              <a:buFont typeface="Wingdings" panose="05000000000000000000" pitchFamily="2" charset="2"/>
              <a:buChar char="ü"/>
            </a:pPr>
            <a:r>
              <a:rPr lang="pt-BR" sz="4800" dirty="0"/>
              <a:t>ganho da corretora</a:t>
            </a:r>
          </a:p>
        </p:txBody>
      </p:sp>
    </p:spTree>
    <p:extLst>
      <p:ext uri="{BB962C8B-B14F-4D97-AF65-F5344CB8AC3E}">
        <p14:creationId xmlns:p14="http://schemas.microsoft.com/office/powerpoint/2010/main" val="43219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BEDB9-A4A5-6B3E-8BF0-41E6A9A1DD3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A44C785-207A-C101-3592-C4754AC8DE5C}"/>
              </a:ext>
            </a:extLst>
          </p:cNvPr>
          <p:cNvSpPr>
            <a:spLocks noGrp="1"/>
          </p:cNvSpPr>
          <p:nvPr>
            <p:ph type="title"/>
          </p:nvPr>
        </p:nvSpPr>
        <p:spPr/>
        <p:txBody>
          <a:bodyPr/>
          <a:lstStyle/>
          <a:p>
            <a:r>
              <a:rPr lang="pt-BR" dirty="0"/>
              <a:t>Quanto dolarizar do patrimônio ?</a:t>
            </a:r>
          </a:p>
        </p:txBody>
      </p:sp>
      <p:pic>
        <p:nvPicPr>
          <p:cNvPr id="5" name="Imagem 4" descr="Ícone&#10;&#10;O conteúdo gerado por IA pode estar incorreto.">
            <a:extLst>
              <a:ext uri="{FF2B5EF4-FFF2-40B4-BE49-F238E27FC236}">
                <a16:creationId xmlns:a16="http://schemas.microsoft.com/office/drawing/2014/main" id="{97652619-0527-2A79-0506-675DE8731437}"/>
              </a:ext>
            </a:extLst>
          </p:cNvPr>
          <p:cNvPicPr>
            <a:picLocks noChangeAspect="1"/>
          </p:cNvPicPr>
          <p:nvPr/>
        </p:nvPicPr>
        <p:blipFill>
          <a:blip r:embed="rId2"/>
          <a:stretch>
            <a:fillRect/>
          </a:stretch>
        </p:blipFill>
        <p:spPr>
          <a:xfrm>
            <a:off x="581192" y="2153238"/>
            <a:ext cx="3632916" cy="3632916"/>
          </a:xfrm>
          <a:prstGeom prst="rect">
            <a:avLst/>
          </a:prstGeom>
        </p:spPr>
      </p:pic>
      <p:pic>
        <p:nvPicPr>
          <p:cNvPr id="7" name="Imagem 6" descr="Balão colorido em fundo preto&#10;&#10;O conteúdo gerado por IA pode estar incorreto.">
            <a:extLst>
              <a:ext uri="{FF2B5EF4-FFF2-40B4-BE49-F238E27FC236}">
                <a16:creationId xmlns:a16="http://schemas.microsoft.com/office/drawing/2014/main" id="{62234DFD-4BB6-8EF6-AF9C-323F7810DB8C}"/>
              </a:ext>
            </a:extLst>
          </p:cNvPr>
          <p:cNvPicPr>
            <a:picLocks noChangeAspect="1"/>
          </p:cNvPicPr>
          <p:nvPr/>
        </p:nvPicPr>
        <p:blipFill>
          <a:blip r:embed="rId3"/>
          <a:stretch>
            <a:fillRect/>
          </a:stretch>
        </p:blipFill>
        <p:spPr>
          <a:xfrm>
            <a:off x="4214108" y="5260018"/>
            <a:ext cx="1385464" cy="1385464"/>
          </a:xfrm>
          <a:prstGeom prst="rect">
            <a:avLst/>
          </a:prstGeom>
        </p:spPr>
      </p:pic>
      <p:cxnSp>
        <p:nvCxnSpPr>
          <p:cNvPr id="6" name="Conector reto 5">
            <a:extLst>
              <a:ext uri="{FF2B5EF4-FFF2-40B4-BE49-F238E27FC236}">
                <a16:creationId xmlns:a16="http://schemas.microsoft.com/office/drawing/2014/main" id="{1881057A-67FD-3A9B-BFAB-FFD8B4F651F7}"/>
              </a:ext>
            </a:extLst>
          </p:cNvPr>
          <p:cNvCxnSpPr>
            <a:cxnSpLocks/>
          </p:cNvCxnSpPr>
          <p:nvPr/>
        </p:nvCxnSpPr>
        <p:spPr>
          <a:xfrm>
            <a:off x="3148553" y="4656841"/>
            <a:ext cx="1348033" cy="173249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 name="Conector reto 7">
            <a:extLst>
              <a:ext uri="{FF2B5EF4-FFF2-40B4-BE49-F238E27FC236}">
                <a16:creationId xmlns:a16="http://schemas.microsoft.com/office/drawing/2014/main" id="{DB60EA25-7454-3641-EAC1-FC874E01F58F}"/>
              </a:ext>
            </a:extLst>
          </p:cNvPr>
          <p:cNvCxnSpPr>
            <a:cxnSpLocks/>
          </p:cNvCxnSpPr>
          <p:nvPr/>
        </p:nvCxnSpPr>
        <p:spPr>
          <a:xfrm>
            <a:off x="3148553" y="4656841"/>
            <a:ext cx="2007909" cy="744718"/>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5" name="Imagem 14">
            <a:extLst>
              <a:ext uri="{FF2B5EF4-FFF2-40B4-BE49-F238E27FC236}">
                <a16:creationId xmlns:a16="http://schemas.microsoft.com/office/drawing/2014/main" id="{CCE9CC25-3DB7-F37A-B870-39F2D1B31F7B}"/>
              </a:ext>
            </a:extLst>
          </p:cNvPr>
          <p:cNvPicPr>
            <a:picLocks noChangeAspect="1"/>
          </p:cNvPicPr>
          <p:nvPr/>
        </p:nvPicPr>
        <p:blipFill>
          <a:blip r:embed="rId4"/>
          <a:stretch>
            <a:fillRect/>
          </a:stretch>
        </p:blipFill>
        <p:spPr>
          <a:xfrm>
            <a:off x="4640045" y="2032441"/>
            <a:ext cx="6675698" cy="1455546"/>
          </a:xfrm>
          <a:prstGeom prst="rect">
            <a:avLst/>
          </a:prstGeom>
          <a:ln>
            <a:noFill/>
          </a:ln>
          <a:effectLst>
            <a:outerShdw blurRad="292100" dist="139700" dir="2700000" algn="tl" rotWithShape="0">
              <a:srgbClr val="333333">
                <a:alpha val="65000"/>
              </a:srgbClr>
            </a:outerShdw>
          </a:effectLst>
        </p:spPr>
      </p:pic>
      <p:pic>
        <p:nvPicPr>
          <p:cNvPr id="17" name="Imagem 16">
            <a:extLst>
              <a:ext uri="{FF2B5EF4-FFF2-40B4-BE49-F238E27FC236}">
                <a16:creationId xmlns:a16="http://schemas.microsoft.com/office/drawing/2014/main" id="{2DA250AB-FC33-0782-6C2B-DC6C242C4CCC}"/>
              </a:ext>
            </a:extLst>
          </p:cNvPr>
          <p:cNvPicPr>
            <a:picLocks noChangeAspect="1"/>
          </p:cNvPicPr>
          <p:nvPr/>
        </p:nvPicPr>
        <p:blipFill>
          <a:blip r:embed="rId5"/>
          <a:stretch>
            <a:fillRect/>
          </a:stretch>
        </p:blipFill>
        <p:spPr>
          <a:xfrm>
            <a:off x="5156462" y="3823171"/>
            <a:ext cx="5883150" cy="1425063"/>
          </a:xfrm>
          <a:prstGeom prst="rect">
            <a:avLst/>
          </a:prstGeom>
          <a:ln>
            <a:noFill/>
          </a:ln>
          <a:effectLst>
            <a:outerShdw blurRad="292100" dist="139700" dir="2700000" algn="tl" rotWithShape="0">
              <a:srgbClr val="333333">
                <a:alpha val="65000"/>
              </a:srgbClr>
            </a:outerShdw>
          </a:effectLst>
        </p:spPr>
      </p:pic>
      <p:pic>
        <p:nvPicPr>
          <p:cNvPr id="23" name="Imagem 22" descr="Homem segurando placa&#10;&#10;O conteúdo gerado por IA pode estar incorreto.">
            <a:extLst>
              <a:ext uri="{FF2B5EF4-FFF2-40B4-BE49-F238E27FC236}">
                <a16:creationId xmlns:a16="http://schemas.microsoft.com/office/drawing/2014/main" id="{865BF233-094E-F46A-000C-E33192148B47}"/>
              </a:ext>
            </a:extLst>
          </p:cNvPr>
          <p:cNvPicPr>
            <a:picLocks noChangeAspect="1"/>
          </p:cNvPicPr>
          <p:nvPr/>
        </p:nvPicPr>
        <p:blipFill>
          <a:blip r:embed="rId6"/>
          <a:stretch>
            <a:fillRect/>
          </a:stretch>
        </p:blipFill>
        <p:spPr>
          <a:xfrm>
            <a:off x="5901570" y="2122922"/>
            <a:ext cx="4530887" cy="4825559"/>
          </a:xfrm>
          <a:prstGeom prst="rect">
            <a:avLst/>
          </a:prstGeom>
        </p:spPr>
      </p:pic>
      <p:sp>
        <p:nvSpPr>
          <p:cNvPr id="3" name="Retângulo 2">
            <a:extLst>
              <a:ext uri="{FF2B5EF4-FFF2-40B4-BE49-F238E27FC236}">
                <a16:creationId xmlns:a16="http://schemas.microsoft.com/office/drawing/2014/main" id="{626026DD-4E5D-DC22-1BDA-0A67A8236FDF}"/>
              </a:ext>
            </a:extLst>
          </p:cNvPr>
          <p:cNvSpPr/>
          <p:nvPr/>
        </p:nvSpPr>
        <p:spPr>
          <a:xfrm rot="21335919">
            <a:off x="7650638" y="5414329"/>
            <a:ext cx="894797" cy="338554"/>
          </a:xfrm>
          <a:prstGeom prst="rect">
            <a:avLst/>
          </a:prstGeom>
          <a:noFill/>
        </p:spPr>
        <p:txBody>
          <a:bodyPr wrap="none" lIns="91440" tIns="45720" rIns="91440" bIns="45720">
            <a:spAutoFit/>
          </a:bodyPr>
          <a:lstStyle/>
          <a:p>
            <a:pPr algn="ctr"/>
            <a:r>
              <a:rPr lang="pt-BR" sz="1600" b="0" cap="none" spc="0" dirty="0">
                <a:ln w="0"/>
                <a:solidFill>
                  <a:schemeClr val="tx1"/>
                </a:solidFill>
                <a:effectLst>
                  <a:outerShdw blurRad="38100" dist="19050" dir="2700000" algn="tl" rotWithShape="0">
                    <a:schemeClr val="dk1">
                      <a:alpha val="40000"/>
                    </a:schemeClr>
                  </a:outerShdw>
                </a:effectLst>
              </a:rPr>
              <a:t>*Mínimo</a:t>
            </a:r>
          </a:p>
        </p:txBody>
      </p:sp>
    </p:spTree>
    <p:extLst>
      <p:ext uri="{BB962C8B-B14F-4D97-AF65-F5344CB8AC3E}">
        <p14:creationId xmlns:p14="http://schemas.microsoft.com/office/powerpoint/2010/main" val="34983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DDF34-71AF-2FE0-1CAD-B858ACDA832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2BF8F90-CDF0-E139-545B-2B5A03457D07}"/>
              </a:ext>
            </a:extLst>
          </p:cNvPr>
          <p:cNvSpPr>
            <a:spLocks noGrp="1"/>
          </p:cNvSpPr>
          <p:nvPr>
            <p:ph type="title"/>
          </p:nvPr>
        </p:nvSpPr>
        <p:spPr/>
        <p:txBody>
          <a:bodyPr/>
          <a:lstStyle/>
          <a:p>
            <a:r>
              <a:rPr lang="pt-BR" dirty="0"/>
              <a:t>Investir em dólar no Brasil ou </a:t>
            </a:r>
            <a:r>
              <a:rPr lang="pt-BR" dirty="0" err="1"/>
              <a:t>eua</a:t>
            </a:r>
            <a:r>
              <a:rPr lang="pt-BR" dirty="0"/>
              <a:t> ?</a:t>
            </a:r>
          </a:p>
        </p:txBody>
      </p:sp>
      <p:pic>
        <p:nvPicPr>
          <p:cNvPr id="5" name="Imagem 4" descr="Ícone&#10;&#10;O conteúdo gerado por IA pode estar incorreto.">
            <a:extLst>
              <a:ext uri="{FF2B5EF4-FFF2-40B4-BE49-F238E27FC236}">
                <a16:creationId xmlns:a16="http://schemas.microsoft.com/office/drawing/2014/main" id="{73DC62D8-0017-DFA8-E9DD-DD8CE211AB4C}"/>
              </a:ext>
            </a:extLst>
          </p:cNvPr>
          <p:cNvPicPr>
            <a:picLocks noChangeAspect="1"/>
          </p:cNvPicPr>
          <p:nvPr/>
        </p:nvPicPr>
        <p:blipFill>
          <a:blip r:embed="rId2"/>
          <a:stretch>
            <a:fillRect/>
          </a:stretch>
        </p:blipFill>
        <p:spPr>
          <a:xfrm>
            <a:off x="1196977" y="2426616"/>
            <a:ext cx="1344106" cy="1344106"/>
          </a:xfrm>
          <a:prstGeom prst="rect">
            <a:avLst/>
          </a:prstGeom>
        </p:spPr>
      </p:pic>
      <p:pic>
        <p:nvPicPr>
          <p:cNvPr id="7" name="Imagem 6" descr="Balão colorido em fundo preto&#10;&#10;O conteúdo gerado por IA pode estar incorreto.">
            <a:extLst>
              <a:ext uri="{FF2B5EF4-FFF2-40B4-BE49-F238E27FC236}">
                <a16:creationId xmlns:a16="http://schemas.microsoft.com/office/drawing/2014/main" id="{D4DFC3F5-967D-7867-E67B-EA5106054763}"/>
              </a:ext>
            </a:extLst>
          </p:cNvPr>
          <p:cNvPicPr>
            <a:picLocks noChangeAspect="1"/>
          </p:cNvPicPr>
          <p:nvPr/>
        </p:nvPicPr>
        <p:blipFill>
          <a:blip r:embed="rId3"/>
          <a:stretch>
            <a:fillRect/>
          </a:stretch>
        </p:blipFill>
        <p:spPr>
          <a:xfrm>
            <a:off x="1060400" y="4670420"/>
            <a:ext cx="1617260" cy="1617260"/>
          </a:xfrm>
          <a:prstGeom prst="rect">
            <a:avLst/>
          </a:prstGeom>
        </p:spPr>
      </p:pic>
      <p:sp>
        <p:nvSpPr>
          <p:cNvPr id="3" name="Chave Esquerda 2">
            <a:extLst>
              <a:ext uri="{FF2B5EF4-FFF2-40B4-BE49-F238E27FC236}">
                <a16:creationId xmlns:a16="http://schemas.microsoft.com/office/drawing/2014/main" id="{6EB5383A-11E2-A8F9-3870-4C20DA8FF678}"/>
              </a:ext>
            </a:extLst>
          </p:cNvPr>
          <p:cNvSpPr/>
          <p:nvPr/>
        </p:nvSpPr>
        <p:spPr>
          <a:xfrm>
            <a:off x="2783544" y="2360628"/>
            <a:ext cx="556181" cy="1476081"/>
          </a:xfrm>
          <a:prstGeom prst="lef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 name="Retângulo 3">
            <a:extLst>
              <a:ext uri="{FF2B5EF4-FFF2-40B4-BE49-F238E27FC236}">
                <a16:creationId xmlns:a16="http://schemas.microsoft.com/office/drawing/2014/main" id="{B8944A5D-04DF-F869-8581-8252F9443828}"/>
              </a:ext>
            </a:extLst>
          </p:cNvPr>
          <p:cNvSpPr/>
          <p:nvPr/>
        </p:nvSpPr>
        <p:spPr>
          <a:xfrm>
            <a:off x="3668112" y="2221505"/>
            <a:ext cx="2701381" cy="1754326"/>
          </a:xfrm>
          <a:prstGeom prst="rect">
            <a:avLst/>
          </a:prstGeom>
          <a:noFill/>
        </p:spPr>
        <p:txBody>
          <a:bodyPr wrap="none" lIns="91440" tIns="45720" rIns="91440" bIns="45720">
            <a:spAutoFit/>
          </a:bodyPr>
          <a:lstStyle/>
          <a:p>
            <a:pPr marL="685800" indent="-685800">
              <a:buFont typeface="Wingdings" panose="05000000000000000000" pitchFamily="2" charset="2"/>
              <a:buChar char="ü"/>
            </a:pPr>
            <a:r>
              <a:rPr lang="pt-BR" sz="5400" b="0" cap="none" spc="0" dirty="0" err="1">
                <a:ln w="0"/>
                <a:solidFill>
                  <a:schemeClr val="tx1"/>
                </a:solidFill>
                <a:effectLst>
                  <a:outerShdw blurRad="38100" dist="19050" dir="2700000" algn="tl" rotWithShape="0">
                    <a:schemeClr val="dk1">
                      <a:alpha val="40000"/>
                    </a:schemeClr>
                  </a:outerShdw>
                </a:effectLst>
              </a:rPr>
              <a:t>BDR´s</a:t>
            </a:r>
            <a:endParaRPr lang="pt-BR" sz="5400" b="0" cap="none" spc="0" dirty="0">
              <a:ln w="0"/>
              <a:solidFill>
                <a:schemeClr val="tx1"/>
              </a:solidFill>
              <a:effectLst>
                <a:outerShdw blurRad="38100" dist="19050" dir="2700000" algn="tl" rotWithShape="0">
                  <a:schemeClr val="dk1">
                    <a:alpha val="40000"/>
                  </a:schemeClr>
                </a:outerShdw>
              </a:effectLst>
            </a:endParaRPr>
          </a:p>
          <a:p>
            <a:pPr marL="685800" indent="-685800">
              <a:buFont typeface="Wingdings" panose="05000000000000000000" pitchFamily="2" charset="2"/>
              <a:buChar char="ü"/>
            </a:pPr>
            <a:r>
              <a:rPr lang="pt-BR" sz="5400" dirty="0" err="1">
                <a:ln w="0"/>
                <a:effectLst>
                  <a:outerShdw blurRad="38100" dist="19050" dir="2700000" algn="tl" rotWithShape="0">
                    <a:schemeClr val="dk1">
                      <a:alpha val="40000"/>
                    </a:schemeClr>
                  </a:outerShdw>
                </a:effectLst>
              </a:rPr>
              <a:t>ETF´s</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10" name="Imagem 9" descr="Uma imagem contendo Texto&#10;&#10;O conteúdo gerado por IA pode estar incorreto.">
            <a:extLst>
              <a:ext uri="{FF2B5EF4-FFF2-40B4-BE49-F238E27FC236}">
                <a16:creationId xmlns:a16="http://schemas.microsoft.com/office/drawing/2014/main" id="{7864CC0A-96BF-6B87-ACF0-8BF4D632BA8D}"/>
              </a:ext>
            </a:extLst>
          </p:cNvPr>
          <p:cNvPicPr>
            <a:picLocks noChangeAspect="1"/>
          </p:cNvPicPr>
          <p:nvPr/>
        </p:nvPicPr>
        <p:blipFill>
          <a:blip r:embed="rId4"/>
          <a:stretch>
            <a:fillRect/>
          </a:stretch>
        </p:blipFill>
        <p:spPr>
          <a:xfrm>
            <a:off x="7349128" y="2717095"/>
            <a:ext cx="1641740" cy="763145"/>
          </a:xfrm>
          <a:prstGeom prst="rect">
            <a:avLst/>
          </a:prstGeom>
          <a:ln>
            <a:noFill/>
          </a:ln>
          <a:effectLst>
            <a:outerShdw blurRad="292100" dist="139700" dir="2700000" algn="tl" rotWithShape="0">
              <a:srgbClr val="333333">
                <a:alpha val="65000"/>
              </a:srgbClr>
            </a:outerShdw>
          </a:effectLst>
        </p:spPr>
      </p:pic>
      <p:sp>
        <p:nvSpPr>
          <p:cNvPr id="11" name="Chave Esquerda 10">
            <a:extLst>
              <a:ext uri="{FF2B5EF4-FFF2-40B4-BE49-F238E27FC236}">
                <a16:creationId xmlns:a16="http://schemas.microsoft.com/office/drawing/2014/main" id="{BD62E962-A0A7-AAFF-B860-1770CBFBDC8D}"/>
              </a:ext>
            </a:extLst>
          </p:cNvPr>
          <p:cNvSpPr/>
          <p:nvPr/>
        </p:nvSpPr>
        <p:spPr>
          <a:xfrm>
            <a:off x="2805034" y="4741009"/>
            <a:ext cx="556181" cy="1476081"/>
          </a:xfrm>
          <a:prstGeom prst="lef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2" name="Retângulo 11">
            <a:extLst>
              <a:ext uri="{FF2B5EF4-FFF2-40B4-BE49-F238E27FC236}">
                <a16:creationId xmlns:a16="http://schemas.microsoft.com/office/drawing/2014/main" id="{092217EE-38BE-5BD1-4BDC-253E0A7DF990}"/>
              </a:ext>
            </a:extLst>
          </p:cNvPr>
          <p:cNvSpPr/>
          <p:nvPr/>
        </p:nvSpPr>
        <p:spPr>
          <a:xfrm>
            <a:off x="3645028" y="4741009"/>
            <a:ext cx="1998496" cy="1569660"/>
          </a:xfrm>
          <a:prstGeom prst="rect">
            <a:avLst/>
          </a:prstGeom>
          <a:noFill/>
        </p:spPr>
        <p:txBody>
          <a:bodyPr wrap="none" lIns="91440" tIns="45720" rIns="91440" bIns="45720">
            <a:spAutoFit/>
          </a:bodyPr>
          <a:lstStyle/>
          <a:p>
            <a:pPr marL="685800" indent="-685800">
              <a:buFont typeface="Wingdings" panose="05000000000000000000" pitchFamily="2" charset="2"/>
              <a:buChar char="ü"/>
            </a:pPr>
            <a:r>
              <a:rPr lang="pt-BR" sz="2400" b="0" cap="none" spc="0" dirty="0" err="1">
                <a:ln w="0"/>
                <a:solidFill>
                  <a:schemeClr val="tx1"/>
                </a:solidFill>
                <a:effectLst>
                  <a:outerShdw blurRad="38100" dist="19050" dir="2700000" algn="tl" rotWithShape="0">
                    <a:schemeClr val="dk1">
                      <a:alpha val="40000"/>
                    </a:schemeClr>
                  </a:outerShdw>
                </a:effectLst>
              </a:rPr>
              <a:t>REITs</a:t>
            </a:r>
            <a:endParaRPr lang="pt-BR" sz="2400" b="0" cap="none" spc="0" dirty="0">
              <a:ln w="0"/>
              <a:solidFill>
                <a:schemeClr val="tx1"/>
              </a:solidFill>
              <a:effectLst>
                <a:outerShdw blurRad="38100" dist="19050" dir="2700000" algn="tl" rotWithShape="0">
                  <a:schemeClr val="dk1">
                    <a:alpha val="40000"/>
                  </a:schemeClr>
                </a:outerShdw>
              </a:effectLst>
            </a:endParaRPr>
          </a:p>
          <a:p>
            <a:pPr marL="685800" indent="-685800">
              <a:buFont typeface="Wingdings" panose="05000000000000000000" pitchFamily="2" charset="2"/>
              <a:buChar char="ü"/>
            </a:pPr>
            <a:r>
              <a:rPr lang="pt-BR" sz="2400" dirty="0">
                <a:ln w="0"/>
                <a:effectLst>
                  <a:outerShdw blurRad="38100" dist="19050" dir="2700000" algn="tl" rotWithShape="0">
                    <a:schemeClr val="dk1">
                      <a:alpha val="40000"/>
                    </a:schemeClr>
                  </a:outerShdw>
                </a:effectLst>
              </a:rPr>
              <a:t>STOCKS</a:t>
            </a:r>
          </a:p>
          <a:p>
            <a:pPr marL="685800" indent="-685800">
              <a:buFont typeface="Wingdings" panose="05000000000000000000" pitchFamily="2" charset="2"/>
              <a:buChar char="ü"/>
            </a:pPr>
            <a:r>
              <a:rPr lang="pt-BR" sz="2400" b="0" cap="none" spc="0" dirty="0" err="1">
                <a:ln w="0"/>
                <a:solidFill>
                  <a:schemeClr val="tx1"/>
                </a:solidFill>
                <a:effectLst>
                  <a:outerShdw blurRad="38100" dist="19050" dir="2700000" algn="tl" rotWithShape="0">
                    <a:schemeClr val="dk1">
                      <a:alpha val="40000"/>
                    </a:schemeClr>
                  </a:outerShdw>
                </a:effectLst>
              </a:rPr>
              <a:t>BONDs</a:t>
            </a:r>
            <a:endParaRPr lang="pt-BR" sz="2400" b="0" cap="none" spc="0" dirty="0">
              <a:ln w="0"/>
              <a:solidFill>
                <a:schemeClr val="tx1"/>
              </a:solidFill>
              <a:effectLst>
                <a:outerShdw blurRad="38100" dist="19050" dir="2700000" algn="tl" rotWithShape="0">
                  <a:schemeClr val="dk1">
                    <a:alpha val="40000"/>
                  </a:schemeClr>
                </a:outerShdw>
              </a:effectLst>
            </a:endParaRPr>
          </a:p>
          <a:p>
            <a:pPr marL="685800" indent="-685800">
              <a:buFont typeface="Wingdings" panose="05000000000000000000" pitchFamily="2" charset="2"/>
              <a:buChar char="ü"/>
            </a:pPr>
            <a:r>
              <a:rPr lang="pt-BR" sz="2400" dirty="0" err="1">
                <a:ln w="0"/>
                <a:effectLst>
                  <a:outerShdw blurRad="38100" dist="19050" dir="2700000" algn="tl" rotWithShape="0">
                    <a:schemeClr val="dk1">
                      <a:alpha val="40000"/>
                    </a:schemeClr>
                  </a:outerShdw>
                </a:effectLst>
              </a:rPr>
              <a:t>ETFs</a:t>
            </a:r>
            <a:endParaRPr lang="pt-BR" sz="2400" b="0" cap="none" spc="0" dirty="0">
              <a:ln w="0"/>
              <a:solidFill>
                <a:schemeClr val="tx1"/>
              </a:solidFill>
              <a:effectLst>
                <a:outerShdw blurRad="38100" dist="19050" dir="2700000" algn="tl" rotWithShape="0">
                  <a:schemeClr val="dk1">
                    <a:alpha val="40000"/>
                  </a:schemeClr>
                </a:outerShdw>
              </a:effectLst>
            </a:endParaRPr>
          </a:p>
        </p:txBody>
      </p:sp>
      <p:pic>
        <p:nvPicPr>
          <p:cNvPr id="14" name="Imagem 13" descr="Placa amarela com letras pretas&#10;&#10;O conteúdo gerado por IA pode estar incorreto.">
            <a:extLst>
              <a:ext uri="{FF2B5EF4-FFF2-40B4-BE49-F238E27FC236}">
                <a16:creationId xmlns:a16="http://schemas.microsoft.com/office/drawing/2014/main" id="{303856AD-C35E-28C7-9D16-FB8A39B21BC7}"/>
              </a:ext>
            </a:extLst>
          </p:cNvPr>
          <p:cNvPicPr>
            <a:picLocks noChangeAspect="1"/>
          </p:cNvPicPr>
          <p:nvPr/>
        </p:nvPicPr>
        <p:blipFill>
          <a:blip r:embed="rId5"/>
          <a:stretch>
            <a:fillRect/>
          </a:stretch>
        </p:blipFill>
        <p:spPr>
          <a:xfrm>
            <a:off x="9482175" y="4865315"/>
            <a:ext cx="839887" cy="839887"/>
          </a:xfrm>
          <a:prstGeom prst="rect">
            <a:avLst/>
          </a:prstGeom>
          <a:ln>
            <a:noFill/>
          </a:ln>
          <a:effectLst>
            <a:outerShdw blurRad="292100" dist="139700" dir="2700000" algn="tl" rotWithShape="0">
              <a:srgbClr val="333333">
                <a:alpha val="65000"/>
              </a:srgbClr>
            </a:outerShdw>
          </a:effectLst>
        </p:spPr>
      </p:pic>
      <p:pic>
        <p:nvPicPr>
          <p:cNvPr id="16" name="Imagem 15" descr="Logotipo&#10;&#10;O conteúdo gerado por IA pode estar incorreto.">
            <a:extLst>
              <a:ext uri="{FF2B5EF4-FFF2-40B4-BE49-F238E27FC236}">
                <a16:creationId xmlns:a16="http://schemas.microsoft.com/office/drawing/2014/main" id="{2DE7E095-D57A-8B6E-8D7C-AA1552D84B50}"/>
              </a:ext>
            </a:extLst>
          </p:cNvPr>
          <p:cNvPicPr>
            <a:picLocks noChangeAspect="1"/>
          </p:cNvPicPr>
          <p:nvPr/>
        </p:nvPicPr>
        <p:blipFill>
          <a:blip r:embed="rId6"/>
          <a:stretch>
            <a:fillRect/>
          </a:stretch>
        </p:blipFill>
        <p:spPr>
          <a:xfrm>
            <a:off x="7925834" y="5434224"/>
            <a:ext cx="853456" cy="853456"/>
          </a:xfrm>
          <a:prstGeom prst="rect">
            <a:avLst/>
          </a:prstGeom>
          <a:ln>
            <a:noFill/>
          </a:ln>
          <a:effectLst>
            <a:outerShdw blurRad="292100" dist="139700" dir="2700000" algn="tl" rotWithShape="0">
              <a:srgbClr val="333333">
                <a:alpha val="65000"/>
              </a:srgbClr>
            </a:outerShdw>
          </a:effectLst>
        </p:spPr>
      </p:pic>
      <p:pic>
        <p:nvPicPr>
          <p:cNvPr id="18" name="Imagem 17" descr="Desenho com traços pretos em fundo branco e letras pretas&#10;&#10;O conteúdo gerado por IA pode estar incorreto.">
            <a:extLst>
              <a:ext uri="{FF2B5EF4-FFF2-40B4-BE49-F238E27FC236}">
                <a16:creationId xmlns:a16="http://schemas.microsoft.com/office/drawing/2014/main" id="{A8B0D7B1-CA8B-7019-8192-FDDD44CD3471}"/>
              </a:ext>
            </a:extLst>
          </p:cNvPr>
          <p:cNvPicPr>
            <a:picLocks noChangeAspect="1"/>
          </p:cNvPicPr>
          <p:nvPr/>
        </p:nvPicPr>
        <p:blipFill>
          <a:blip r:embed="rId7"/>
          <a:stretch>
            <a:fillRect/>
          </a:stretch>
        </p:blipFill>
        <p:spPr>
          <a:xfrm>
            <a:off x="6369493" y="4865315"/>
            <a:ext cx="853456" cy="8534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2133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4145FAAC-197F-8B03-C3C9-ECA5863456CC}"/>
              </a:ext>
            </a:extLst>
          </p:cNvPr>
          <p:cNvPicPr>
            <a:picLocks noChangeAspect="1"/>
          </p:cNvPicPr>
          <p:nvPr/>
        </p:nvPicPr>
        <p:blipFill>
          <a:blip r:embed="rId2"/>
          <a:stretch>
            <a:fillRect/>
          </a:stretch>
        </p:blipFill>
        <p:spPr>
          <a:xfrm>
            <a:off x="9054969" y="4401146"/>
            <a:ext cx="2430538" cy="1694483"/>
          </a:xfrm>
          <a:prstGeom prst="rect">
            <a:avLst/>
          </a:prstGeom>
        </p:spPr>
      </p:pic>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Sites</a:t>
            </a:r>
          </a:p>
        </p:txBody>
      </p:sp>
      <p:sp>
        <p:nvSpPr>
          <p:cNvPr id="5" name="Espaço Reservado para Conteúdo 4">
            <a:extLst>
              <a:ext uri="{FF2B5EF4-FFF2-40B4-BE49-F238E27FC236}">
                <a16:creationId xmlns:a16="http://schemas.microsoft.com/office/drawing/2014/main" id="{AB7DA4F5-2C61-4A09-8D7A-B26554E96DD2}"/>
              </a:ext>
            </a:extLst>
          </p:cNvPr>
          <p:cNvSpPr>
            <a:spLocks noGrp="1"/>
          </p:cNvSpPr>
          <p:nvPr>
            <p:ph idx="1"/>
          </p:nvPr>
        </p:nvSpPr>
        <p:spPr/>
        <p:txBody>
          <a:bodyPr/>
          <a:lstStyle/>
          <a:p>
            <a:r>
              <a:rPr lang="pt-BR" dirty="0"/>
              <a:t>VIVENDO CAPITAL</a:t>
            </a:r>
          </a:p>
          <a:p>
            <a:pPr lvl="2"/>
            <a:r>
              <a:rPr lang="pt-BR" dirty="0"/>
              <a:t>LINKS ÚTEIS</a:t>
            </a:r>
          </a:p>
          <a:p>
            <a:pPr lvl="3"/>
            <a:r>
              <a:rPr lang="pt-BR" dirty="0" err="1"/>
              <a:t>Bdr´S</a:t>
            </a:r>
            <a:r>
              <a:rPr lang="pt-BR" dirty="0"/>
              <a:t> &amp; </a:t>
            </a:r>
            <a:r>
              <a:rPr lang="pt-BR" dirty="0" err="1"/>
              <a:t>Etf´S</a:t>
            </a:r>
            <a:endParaRPr lang="pt-BR" dirty="0"/>
          </a:p>
        </p:txBody>
      </p:sp>
      <p:pic>
        <p:nvPicPr>
          <p:cNvPr id="3" name="Imagem 2" descr="Uma imagem contendo Texto&#10;&#10;Descrição gerada automaticamente">
            <a:extLst>
              <a:ext uri="{FF2B5EF4-FFF2-40B4-BE49-F238E27FC236}">
                <a16:creationId xmlns:a16="http://schemas.microsoft.com/office/drawing/2014/main" id="{1703AD85-2AB1-7B45-F014-A07AC50D70FD}"/>
              </a:ext>
            </a:extLst>
          </p:cNvPr>
          <p:cNvPicPr>
            <a:picLocks noChangeAspect="1"/>
          </p:cNvPicPr>
          <p:nvPr/>
        </p:nvPicPr>
        <p:blipFill>
          <a:blip r:embed="rId3"/>
          <a:stretch>
            <a:fillRect/>
          </a:stretch>
        </p:blipFill>
        <p:spPr>
          <a:xfrm>
            <a:off x="3879820" y="2562288"/>
            <a:ext cx="1962281" cy="1291863"/>
          </a:xfrm>
          <a:prstGeom prst="rect">
            <a:avLst/>
          </a:prstGeom>
          <a:ln>
            <a:noFill/>
          </a:ln>
          <a:effectLst>
            <a:outerShdw blurRad="292100" dist="139700" dir="2700000" algn="tl" rotWithShape="0">
              <a:srgbClr val="333333">
                <a:alpha val="65000"/>
              </a:srgbClr>
            </a:outerShdw>
          </a:effectLst>
        </p:spPr>
      </p:pic>
      <p:pic>
        <p:nvPicPr>
          <p:cNvPr id="8" name="Imagem 7" descr="Uma imagem contendo Diagrama&#10;&#10;Descrição gerada automaticamente">
            <a:extLst>
              <a:ext uri="{FF2B5EF4-FFF2-40B4-BE49-F238E27FC236}">
                <a16:creationId xmlns:a16="http://schemas.microsoft.com/office/drawing/2014/main" id="{7108463E-3F82-B8AF-1CEA-BED129E3FE39}"/>
              </a:ext>
            </a:extLst>
          </p:cNvPr>
          <p:cNvPicPr>
            <a:picLocks noChangeAspect="1"/>
          </p:cNvPicPr>
          <p:nvPr/>
        </p:nvPicPr>
        <p:blipFill>
          <a:blip r:embed="rId4"/>
          <a:stretch>
            <a:fillRect/>
          </a:stretch>
        </p:blipFill>
        <p:spPr>
          <a:xfrm>
            <a:off x="6503101" y="3208219"/>
            <a:ext cx="1876033" cy="1053951"/>
          </a:xfrm>
          <a:prstGeom prst="rect">
            <a:avLst/>
          </a:prstGeom>
          <a:ln>
            <a:noFill/>
          </a:ln>
          <a:effectLst>
            <a:outerShdw blurRad="292100" dist="139700" dir="2700000" algn="tl" rotWithShape="0">
              <a:srgbClr val="333333">
                <a:alpha val="65000"/>
              </a:srgbClr>
            </a:outerShdw>
          </a:effectLst>
        </p:spPr>
      </p:pic>
      <p:sp>
        <p:nvSpPr>
          <p:cNvPr id="6" name="Seta: para a Direita 5">
            <a:extLst>
              <a:ext uri="{FF2B5EF4-FFF2-40B4-BE49-F238E27FC236}">
                <a16:creationId xmlns:a16="http://schemas.microsoft.com/office/drawing/2014/main" id="{4499533E-B35F-15A3-1D6C-90EA00B1942C}"/>
              </a:ext>
            </a:extLst>
          </p:cNvPr>
          <p:cNvSpPr/>
          <p:nvPr/>
        </p:nvSpPr>
        <p:spPr>
          <a:xfrm rot="20388529">
            <a:off x="8200684" y="5992422"/>
            <a:ext cx="994081" cy="326842"/>
          </a:xfrm>
          <a:prstGeom prst="rightArrow">
            <a:avLst/>
          </a:prstGeom>
          <a:solidFill>
            <a:schemeClr val="accent5"/>
          </a:solidFill>
          <a:ln>
            <a:solidFill>
              <a:schemeClr val="tx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24" name="Seta: para a Direita 23">
            <a:extLst>
              <a:ext uri="{FF2B5EF4-FFF2-40B4-BE49-F238E27FC236}">
                <a16:creationId xmlns:a16="http://schemas.microsoft.com/office/drawing/2014/main" id="{8B4A4616-314C-46C7-8D0D-D85E29949BC7}"/>
              </a:ext>
            </a:extLst>
          </p:cNvPr>
          <p:cNvSpPr/>
          <p:nvPr/>
        </p:nvSpPr>
        <p:spPr>
          <a:xfrm rot="17405623">
            <a:off x="7241531" y="4250315"/>
            <a:ext cx="994081" cy="326842"/>
          </a:xfrm>
          <a:prstGeom prst="rightArrow">
            <a:avLst/>
          </a:prstGeom>
          <a:solidFill>
            <a:schemeClr val="accent5"/>
          </a:solidFill>
          <a:ln>
            <a:solidFill>
              <a:schemeClr val="tx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
        <p:nvSpPr>
          <p:cNvPr id="23" name="Seta: para a Direita 22">
            <a:extLst>
              <a:ext uri="{FF2B5EF4-FFF2-40B4-BE49-F238E27FC236}">
                <a16:creationId xmlns:a16="http://schemas.microsoft.com/office/drawing/2014/main" id="{860BD944-890D-4C3C-BCFD-506259225935}"/>
              </a:ext>
            </a:extLst>
          </p:cNvPr>
          <p:cNvSpPr/>
          <p:nvPr/>
        </p:nvSpPr>
        <p:spPr>
          <a:xfrm rot="17405623">
            <a:off x="4010620" y="4098810"/>
            <a:ext cx="994081" cy="326842"/>
          </a:xfrm>
          <a:prstGeom prst="rightArrow">
            <a:avLst/>
          </a:prstGeom>
          <a:solidFill>
            <a:schemeClr val="accent5"/>
          </a:solidFill>
          <a:ln>
            <a:solidFill>
              <a:schemeClr val="tx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22703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9B575-ABAD-F829-0831-8675956C2265}"/>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6A244433-9A95-0E05-12E3-1964633BDA87}"/>
              </a:ext>
            </a:extLst>
          </p:cNvPr>
          <p:cNvSpPr>
            <a:spLocks noGrp="1"/>
          </p:cNvSpPr>
          <p:nvPr>
            <p:ph type="title"/>
          </p:nvPr>
        </p:nvSpPr>
        <p:spPr>
          <a:xfrm>
            <a:off x="581192" y="702156"/>
            <a:ext cx="11029616" cy="1013800"/>
          </a:xfrm>
        </p:spPr>
        <p:txBody>
          <a:bodyPr>
            <a:normAutofit/>
          </a:bodyPr>
          <a:lstStyle/>
          <a:p>
            <a:r>
              <a:rPr lang="pt-BR" sz="4400" dirty="0"/>
              <a:t>Sites</a:t>
            </a:r>
          </a:p>
        </p:txBody>
      </p:sp>
      <p:pic>
        <p:nvPicPr>
          <p:cNvPr id="11" name="Imagem 10">
            <a:extLst>
              <a:ext uri="{FF2B5EF4-FFF2-40B4-BE49-F238E27FC236}">
                <a16:creationId xmlns:a16="http://schemas.microsoft.com/office/drawing/2014/main" id="{1EF2E03D-9EEB-97C9-8295-E009B7EEBC2A}"/>
              </a:ext>
            </a:extLst>
          </p:cNvPr>
          <p:cNvPicPr>
            <a:picLocks noChangeAspect="1"/>
          </p:cNvPicPr>
          <p:nvPr/>
        </p:nvPicPr>
        <p:blipFill>
          <a:blip r:embed="rId2"/>
          <a:stretch>
            <a:fillRect/>
          </a:stretch>
        </p:blipFill>
        <p:spPr>
          <a:xfrm>
            <a:off x="1306415" y="1899790"/>
            <a:ext cx="9579170" cy="5113463"/>
          </a:xfrm>
          <a:prstGeom prst="rect">
            <a:avLst/>
          </a:prstGeom>
        </p:spPr>
      </p:pic>
    </p:spTree>
    <p:extLst>
      <p:ext uri="{BB962C8B-B14F-4D97-AF65-F5344CB8AC3E}">
        <p14:creationId xmlns:p14="http://schemas.microsoft.com/office/powerpoint/2010/main" val="7369933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544BB-76C2-CC37-065F-DC974816FC3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28AC26D-95E3-7899-230C-3BBCC92FBC92}"/>
              </a:ext>
            </a:extLst>
          </p:cNvPr>
          <p:cNvSpPr>
            <a:spLocks noGrp="1"/>
          </p:cNvSpPr>
          <p:nvPr>
            <p:ph type="title"/>
          </p:nvPr>
        </p:nvSpPr>
        <p:spPr/>
        <p:txBody>
          <a:bodyPr/>
          <a:lstStyle/>
          <a:p>
            <a:r>
              <a:rPr lang="pt-BR" dirty="0"/>
              <a:t>Quanto dolarizar do patrimônio ?</a:t>
            </a:r>
          </a:p>
        </p:txBody>
      </p:sp>
      <p:pic>
        <p:nvPicPr>
          <p:cNvPr id="5" name="Imagem 4" descr="Ícone&#10;&#10;O conteúdo gerado por IA pode estar incorreto.">
            <a:extLst>
              <a:ext uri="{FF2B5EF4-FFF2-40B4-BE49-F238E27FC236}">
                <a16:creationId xmlns:a16="http://schemas.microsoft.com/office/drawing/2014/main" id="{E23CA071-815C-C032-8AF5-3560A1E09EB3}"/>
              </a:ext>
            </a:extLst>
          </p:cNvPr>
          <p:cNvPicPr>
            <a:picLocks noChangeAspect="1"/>
          </p:cNvPicPr>
          <p:nvPr/>
        </p:nvPicPr>
        <p:blipFill>
          <a:blip r:embed="rId2"/>
          <a:stretch>
            <a:fillRect/>
          </a:stretch>
        </p:blipFill>
        <p:spPr>
          <a:xfrm>
            <a:off x="1024252" y="2522928"/>
            <a:ext cx="3632916" cy="3632916"/>
          </a:xfrm>
          <a:prstGeom prst="rect">
            <a:avLst/>
          </a:prstGeom>
        </p:spPr>
      </p:pic>
    </p:spTree>
    <p:extLst>
      <p:ext uri="{BB962C8B-B14F-4D97-AF65-F5344CB8AC3E}">
        <p14:creationId xmlns:p14="http://schemas.microsoft.com/office/powerpoint/2010/main" val="2863030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AC18F-2128-D102-E0A9-695E58E598CF}"/>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0FB9FBC9-F9DF-A1EF-DCD3-C13E4298934D}"/>
              </a:ext>
            </a:extLst>
          </p:cNvPr>
          <p:cNvSpPr>
            <a:spLocks noGrp="1"/>
          </p:cNvSpPr>
          <p:nvPr>
            <p:ph type="title"/>
          </p:nvPr>
        </p:nvSpPr>
        <p:spPr>
          <a:xfrm>
            <a:off x="444459" y="616394"/>
            <a:ext cx="11029616" cy="1013800"/>
          </a:xfrm>
        </p:spPr>
        <p:txBody>
          <a:bodyPr/>
          <a:lstStyle/>
          <a:p>
            <a:r>
              <a:rPr lang="pt-BR" dirty="0"/>
              <a:t>Porque dólar ?</a:t>
            </a:r>
          </a:p>
        </p:txBody>
      </p:sp>
      <p:pic>
        <p:nvPicPr>
          <p:cNvPr id="5" name="Imagem 4">
            <a:extLst>
              <a:ext uri="{FF2B5EF4-FFF2-40B4-BE49-F238E27FC236}">
                <a16:creationId xmlns:a16="http://schemas.microsoft.com/office/drawing/2014/main" id="{4F88E737-BF4B-5D38-CE2E-EF8BF0540ECC}"/>
              </a:ext>
            </a:extLst>
          </p:cNvPr>
          <p:cNvPicPr>
            <a:picLocks noChangeAspect="1"/>
          </p:cNvPicPr>
          <p:nvPr/>
        </p:nvPicPr>
        <p:blipFill>
          <a:blip r:embed="rId2"/>
          <a:stretch>
            <a:fillRect/>
          </a:stretch>
        </p:blipFill>
        <p:spPr>
          <a:xfrm>
            <a:off x="3981368" y="1897689"/>
            <a:ext cx="4229263" cy="4849909"/>
          </a:xfrm>
          <a:prstGeom prst="rect">
            <a:avLst/>
          </a:prstGeom>
        </p:spPr>
      </p:pic>
    </p:spTree>
    <p:extLst>
      <p:ext uri="{BB962C8B-B14F-4D97-AF65-F5344CB8AC3E}">
        <p14:creationId xmlns:p14="http://schemas.microsoft.com/office/powerpoint/2010/main" val="716731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1D25FA-976C-4E5C-A6B0-B716E9910415}"/>
              </a:ext>
            </a:extLst>
          </p:cNvPr>
          <p:cNvSpPr>
            <a:spLocks noGrp="1"/>
          </p:cNvSpPr>
          <p:nvPr>
            <p:ph type="title"/>
          </p:nvPr>
        </p:nvSpPr>
        <p:spPr/>
        <p:txBody>
          <a:bodyPr>
            <a:normAutofit/>
          </a:bodyPr>
          <a:lstStyle/>
          <a:p>
            <a:r>
              <a:rPr lang="pt-BR" sz="4400" dirty="0" err="1"/>
              <a:t>Bdr´s</a:t>
            </a:r>
            <a:endParaRPr lang="pt-BR" sz="4400" dirty="0"/>
          </a:p>
        </p:txBody>
      </p:sp>
      <p:sp>
        <p:nvSpPr>
          <p:cNvPr id="3" name="Espaço Reservado para Conteúdo 2">
            <a:extLst>
              <a:ext uri="{FF2B5EF4-FFF2-40B4-BE49-F238E27FC236}">
                <a16:creationId xmlns:a16="http://schemas.microsoft.com/office/drawing/2014/main" id="{A903E2DD-F161-4DC4-B15C-7E46F193874A}"/>
              </a:ext>
            </a:extLst>
          </p:cNvPr>
          <p:cNvSpPr>
            <a:spLocks noGrp="1"/>
          </p:cNvSpPr>
          <p:nvPr>
            <p:ph idx="1"/>
          </p:nvPr>
        </p:nvSpPr>
        <p:spPr/>
        <p:txBody>
          <a:bodyPr/>
          <a:lstStyle/>
          <a:p>
            <a:r>
              <a:rPr lang="pt-BR" sz="4400" dirty="0"/>
              <a:t>B</a:t>
            </a:r>
            <a:r>
              <a:rPr lang="pt-BR" dirty="0"/>
              <a:t>RAZILIAN </a:t>
            </a:r>
            <a:r>
              <a:rPr lang="pt-BR" sz="4400" dirty="0"/>
              <a:t>D</a:t>
            </a:r>
            <a:r>
              <a:rPr lang="pt-BR" dirty="0"/>
              <a:t>EPOSITARY </a:t>
            </a:r>
            <a:r>
              <a:rPr lang="pt-BR" sz="4400" dirty="0"/>
              <a:t>R</a:t>
            </a:r>
            <a:r>
              <a:rPr lang="pt-BR" dirty="0"/>
              <a:t>ECEIPTS</a:t>
            </a:r>
          </a:p>
          <a:p>
            <a:endParaRPr lang="pt-BR" dirty="0"/>
          </a:p>
          <a:p>
            <a:pPr marL="2271400" lvl="7" indent="0">
              <a:buNone/>
            </a:pPr>
            <a:r>
              <a:rPr lang="pt-BR" dirty="0"/>
              <a:t>RECIBOS DE DEPÓSITOS BRASILEIROS</a:t>
            </a:r>
          </a:p>
        </p:txBody>
      </p:sp>
      <p:sp>
        <p:nvSpPr>
          <p:cNvPr id="4" name="Estrela: 7 Pontas 3">
            <a:extLst>
              <a:ext uri="{FF2B5EF4-FFF2-40B4-BE49-F238E27FC236}">
                <a16:creationId xmlns:a16="http://schemas.microsoft.com/office/drawing/2014/main" id="{D64D78E1-4EB0-4994-BD37-F7D75DE2672F}"/>
              </a:ext>
            </a:extLst>
          </p:cNvPr>
          <p:cNvSpPr/>
          <p:nvPr/>
        </p:nvSpPr>
        <p:spPr>
          <a:xfrm rot="646840">
            <a:off x="8724550" y="2776756"/>
            <a:ext cx="1442907" cy="133385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PGBL</a:t>
            </a:r>
          </a:p>
        </p:txBody>
      </p:sp>
      <p:sp>
        <p:nvSpPr>
          <p:cNvPr id="5" name="Estrela: 7 Pontas 4">
            <a:extLst>
              <a:ext uri="{FF2B5EF4-FFF2-40B4-BE49-F238E27FC236}">
                <a16:creationId xmlns:a16="http://schemas.microsoft.com/office/drawing/2014/main" id="{B60BBDC2-F8BD-4FED-8828-B75EE054D6DC}"/>
              </a:ext>
            </a:extLst>
          </p:cNvPr>
          <p:cNvSpPr/>
          <p:nvPr/>
        </p:nvSpPr>
        <p:spPr>
          <a:xfrm rot="19422743">
            <a:off x="8016314" y="3639383"/>
            <a:ext cx="1442907" cy="1333850"/>
          </a:xfrm>
          <a:prstGeom prst="star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pt-BR" dirty="0"/>
              <a:t>VGBL</a:t>
            </a:r>
          </a:p>
        </p:txBody>
      </p:sp>
      <p:sp>
        <p:nvSpPr>
          <p:cNvPr id="6" name="Estrela: 7 Pontas 5">
            <a:extLst>
              <a:ext uri="{FF2B5EF4-FFF2-40B4-BE49-F238E27FC236}">
                <a16:creationId xmlns:a16="http://schemas.microsoft.com/office/drawing/2014/main" id="{B00AFFBE-9DF7-468F-8DB3-341740F5B1A5}"/>
              </a:ext>
            </a:extLst>
          </p:cNvPr>
          <p:cNvSpPr/>
          <p:nvPr/>
        </p:nvSpPr>
        <p:spPr>
          <a:xfrm rot="1532497">
            <a:off x="9085497" y="3843556"/>
            <a:ext cx="1442907" cy="1333850"/>
          </a:xfrm>
          <a:prstGeom prst="star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pt-BR" dirty="0"/>
              <a:t>CDI</a:t>
            </a:r>
          </a:p>
        </p:txBody>
      </p:sp>
      <p:sp>
        <p:nvSpPr>
          <p:cNvPr id="7" name="Estrela: 7 Pontas 6">
            <a:extLst>
              <a:ext uri="{FF2B5EF4-FFF2-40B4-BE49-F238E27FC236}">
                <a16:creationId xmlns:a16="http://schemas.microsoft.com/office/drawing/2014/main" id="{7DE2AACD-198D-435D-9D24-3FC6D011336D}"/>
              </a:ext>
            </a:extLst>
          </p:cNvPr>
          <p:cNvSpPr/>
          <p:nvPr/>
        </p:nvSpPr>
        <p:spPr>
          <a:xfrm rot="20834051">
            <a:off x="8854084" y="4599769"/>
            <a:ext cx="1442907" cy="1333850"/>
          </a:xfrm>
          <a:prstGeom prst="star7">
            <a:avLst/>
          </a:prstGeom>
        </p:spPr>
        <p:style>
          <a:lnRef idx="0">
            <a:schemeClr val="dk1"/>
          </a:lnRef>
          <a:fillRef idx="3">
            <a:schemeClr val="dk1"/>
          </a:fillRef>
          <a:effectRef idx="3">
            <a:schemeClr val="dk1"/>
          </a:effectRef>
          <a:fontRef idx="minor">
            <a:schemeClr val="lt1"/>
          </a:fontRef>
        </p:style>
        <p:txBody>
          <a:bodyPr rtlCol="0" anchor="ctr"/>
          <a:lstStyle/>
          <a:p>
            <a:pPr algn="ctr"/>
            <a:r>
              <a:rPr lang="pt-BR" dirty="0"/>
              <a:t>SELIC</a:t>
            </a:r>
          </a:p>
        </p:txBody>
      </p:sp>
      <p:sp>
        <p:nvSpPr>
          <p:cNvPr id="8" name="Estrela: 7 Pontas 7">
            <a:extLst>
              <a:ext uri="{FF2B5EF4-FFF2-40B4-BE49-F238E27FC236}">
                <a16:creationId xmlns:a16="http://schemas.microsoft.com/office/drawing/2014/main" id="{3795B020-3EFB-4F42-8E5B-D7BB9B1D0848}"/>
              </a:ext>
            </a:extLst>
          </p:cNvPr>
          <p:cNvSpPr/>
          <p:nvPr/>
        </p:nvSpPr>
        <p:spPr>
          <a:xfrm rot="20219252">
            <a:off x="9626698" y="2867715"/>
            <a:ext cx="1442907" cy="1333850"/>
          </a:xfrm>
          <a:prstGeom prst="star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pt-BR" dirty="0"/>
              <a:t>CDB</a:t>
            </a:r>
          </a:p>
        </p:txBody>
      </p:sp>
    </p:spTree>
    <p:extLst>
      <p:ext uri="{BB962C8B-B14F-4D97-AF65-F5344CB8AC3E}">
        <p14:creationId xmlns:p14="http://schemas.microsoft.com/office/powerpoint/2010/main" val="23472707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9B9A00-55EB-4B34-A924-41986771BB3D}"/>
              </a:ext>
            </a:extLst>
          </p:cNvPr>
          <p:cNvSpPr>
            <a:spLocks noGrp="1"/>
          </p:cNvSpPr>
          <p:nvPr>
            <p:ph type="title"/>
          </p:nvPr>
        </p:nvSpPr>
        <p:spPr/>
        <p:txBody>
          <a:bodyPr>
            <a:normAutofit/>
          </a:bodyPr>
          <a:lstStyle/>
          <a:p>
            <a:r>
              <a:rPr lang="pt-BR" sz="4400" dirty="0"/>
              <a:t>BDR´S </a:t>
            </a:r>
          </a:p>
        </p:txBody>
      </p:sp>
      <p:pic>
        <p:nvPicPr>
          <p:cNvPr id="7" name="Imagem 6" descr="Diagrama, Desenho técnico&#10;&#10;Descrição gerada automaticamente">
            <a:extLst>
              <a:ext uri="{FF2B5EF4-FFF2-40B4-BE49-F238E27FC236}">
                <a16:creationId xmlns:a16="http://schemas.microsoft.com/office/drawing/2014/main" id="{089C0266-10C7-432F-8925-8DF6E9C9490C}"/>
              </a:ext>
            </a:extLst>
          </p:cNvPr>
          <p:cNvPicPr>
            <a:picLocks noChangeAspect="1"/>
          </p:cNvPicPr>
          <p:nvPr/>
        </p:nvPicPr>
        <p:blipFill>
          <a:blip r:embed="rId2"/>
          <a:stretch>
            <a:fillRect/>
          </a:stretch>
        </p:blipFill>
        <p:spPr>
          <a:xfrm>
            <a:off x="1180380" y="2920880"/>
            <a:ext cx="783897" cy="707344"/>
          </a:xfrm>
          <a:prstGeom prst="rect">
            <a:avLst/>
          </a:prstGeom>
        </p:spPr>
      </p:pic>
      <p:pic>
        <p:nvPicPr>
          <p:cNvPr id="13" name="Imagem 12" descr="Padrão do plano de fundo&#10;&#10;Descrição gerada automaticamente">
            <a:extLst>
              <a:ext uri="{FF2B5EF4-FFF2-40B4-BE49-F238E27FC236}">
                <a16:creationId xmlns:a16="http://schemas.microsoft.com/office/drawing/2014/main" id="{A56EFD14-EE4C-42D2-B780-316CEA610200}"/>
              </a:ext>
            </a:extLst>
          </p:cNvPr>
          <p:cNvPicPr>
            <a:picLocks noChangeAspect="1"/>
          </p:cNvPicPr>
          <p:nvPr/>
        </p:nvPicPr>
        <p:blipFill>
          <a:blip r:embed="rId3"/>
          <a:stretch>
            <a:fillRect/>
          </a:stretch>
        </p:blipFill>
        <p:spPr>
          <a:xfrm>
            <a:off x="1136493" y="3701521"/>
            <a:ext cx="905952" cy="476355"/>
          </a:xfrm>
          <a:prstGeom prst="rect">
            <a:avLst/>
          </a:prstGeom>
        </p:spPr>
      </p:pic>
      <p:cxnSp>
        <p:nvCxnSpPr>
          <p:cNvPr id="14" name="Conector de Seta Reta 13">
            <a:extLst>
              <a:ext uri="{FF2B5EF4-FFF2-40B4-BE49-F238E27FC236}">
                <a16:creationId xmlns:a16="http://schemas.microsoft.com/office/drawing/2014/main" id="{BCBA9741-8980-4FEB-AFCA-9812BF07D549}"/>
              </a:ext>
            </a:extLst>
          </p:cNvPr>
          <p:cNvCxnSpPr>
            <a:cxnSpLocks/>
          </p:cNvCxnSpPr>
          <p:nvPr/>
        </p:nvCxnSpPr>
        <p:spPr>
          <a:xfrm>
            <a:off x="2341667" y="3619658"/>
            <a:ext cx="6737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Imagem 15" descr="Foto preta e branca de banco de madeira&#10;&#10;Descrição gerada automaticamente">
            <a:extLst>
              <a:ext uri="{FF2B5EF4-FFF2-40B4-BE49-F238E27FC236}">
                <a16:creationId xmlns:a16="http://schemas.microsoft.com/office/drawing/2014/main" id="{2901B032-8EA3-46B2-A908-E084745758C2}"/>
              </a:ext>
            </a:extLst>
          </p:cNvPr>
          <p:cNvPicPr>
            <a:picLocks noChangeAspect="1"/>
          </p:cNvPicPr>
          <p:nvPr/>
        </p:nvPicPr>
        <p:blipFill>
          <a:blip r:embed="rId4"/>
          <a:stretch>
            <a:fillRect/>
          </a:stretch>
        </p:blipFill>
        <p:spPr>
          <a:xfrm>
            <a:off x="3216130" y="3274552"/>
            <a:ext cx="1476374" cy="791064"/>
          </a:xfrm>
          <a:prstGeom prst="rect">
            <a:avLst/>
          </a:prstGeom>
        </p:spPr>
      </p:pic>
      <p:cxnSp>
        <p:nvCxnSpPr>
          <p:cNvPr id="17" name="Conector de Seta Reta 16">
            <a:extLst>
              <a:ext uri="{FF2B5EF4-FFF2-40B4-BE49-F238E27FC236}">
                <a16:creationId xmlns:a16="http://schemas.microsoft.com/office/drawing/2014/main" id="{0597E56B-B746-4069-A92D-D8FF4E700B67}"/>
              </a:ext>
            </a:extLst>
          </p:cNvPr>
          <p:cNvCxnSpPr/>
          <p:nvPr/>
        </p:nvCxnSpPr>
        <p:spPr>
          <a:xfrm>
            <a:off x="7266471" y="3583123"/>
            <a:ext cx="1030389" cy="2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Imagem 18" descr="Logotipo, nome da empresa&#10;&#10;Descrição gerada automaticamente">
            <a:extLst>
              <a:ext uri="{FF2B5EF4-FFF2-40B4-BE49-F238E27FC236}">
                <a16:creationId xmlns:a16="http://schemas.microsoft.com/office/drawing/2014/main" id="{4FA3B0EE-B7AD-4448-9E21-573A9523EECF}"/>
              </a:ext>
            </a:extLst>
          </p:cNvPr>
          <p:cNvPicPr>
            <a:picLocks noChangeAspect="1"/>
          </p:cNvPicPr>
          <p:nvPr/>
        </p:nvPicPr>
        <p:blipFill>
          <a:blip r:embed="rId5"/>
          <a:stretch>
            <a:fillRect/>
          </a:stretch>
        </p:blipFill>
        <p:spPr>
          <a:xfrm>
            <a:off x="8389392" y="3158535"/>
            <a:ext cx="1984347" cy="899809"/>
          </a:xfrm>
          <a:prstGeom prst="rect">
            <a:avLst/>
          </a:prstGeom>
        </p:spPr>
      </p:pic>
      <p:pic>
        <p:nvPicPr>
          <p:cNvPr id="45" name="Imagem 44" descr="Calendário&#10;&#10;Descrição gerada automaticamente">
            <a:extLst>
              <a:ext uri="{FF2B5EF4-FFF2-40B4-BE49-F238E27FC236}">
                <a16:creationId xmlns:a16="http://schemas.microsoft.com/office/drawing/2014/main" id="{58192E22-666D-4F32-9406-10793F8DA716}"/>
              </a:ext>
            </a:extLst>
          </p:cNvPr>
          <p:cNvPicPr>
            <a:picLocks noChangeAspect="1"/>
          </p:cNvPicPr>
          <p:nvPr/>
        </p:nvPicPr>
        <p:blipFill>
          <a:blip r:embed="rId6"/>
          <a:stretch>
            <a:fillRect/>
          </a:stretch>
        </p:blipFill>
        <p:spPr>
          <a:xfrm>
            <a:off x="814167" y="5068780"/>
            <a:ext cx="4027684" cy="1032177"/>
          </a:xfrm>
          <a:prstGeom prst="rect">
            <a:avLst/>
          </a:prstGeom>
        </p:spPr>
      </p:pic>
      <p:pic>
        <p:nvPicPr>
          <p:cNvPr id="47" name="Imagem 46" descr="Ícone&#10;&#10;Descrição gerada automaticamente">
            <a:extLst>
              <a:ext uri="{FF2B5EF4-FFF2-40B4-BE49-F238E27FC236}">
                <a16:creationId xmlns:a16="http://schemas.microsoft.com/office/drawing/2014/main" id="{BA6560F4-E27D-473D-9B24-8F72927F9EFF}"/>
              </a:ext>
            </a:extLst>
          </p:cNvPr>
          <p:cNvPicPr>
            <a:picLocks noChangeAspect="1"/>
          </p:cNvPicPr>
          <p:nvPr/>
        </p:nvPicPr>
        <p:blipFill>
          <a:blip r:embed="rId7"/>
          <a:stretch>
            <a:fillRect/>
          </a:stretch>
        </p:blipFill>
        <p:spPr>
          <a:xfrm>
            <a:off x="5605033" y="4513305"/>
            <a:ext cx="2143125" cy="2143125"/>
          </a:xfrm>
          <a:prstGeom prst="rect">
            <a:avLst/>
          </a:prstGeom>
        </p:spPr>
      </p:pic>
      <p:cxnSp>
        <p:nvCxnSpPr>
          <p:cNvPr id="48" name="Conector de Seta Reta 47">
            <a:extLst>
              <a:ext uri="{FF2B5EF4-FFF2-40B4-BE49-F238E27FC236}">
                <a16:creationId xmlns:a16="http://schemas.microsoft.com/office/drawing/2014/main" id="{EEB4861C-F7F4-455C-ACDB-1D47F2E4275B}"/>
              </a:ext>
            </a:extLst>
          </p:cNvPr>
          <p:cNvCxnSpPr>
            <a:cxnSpLocks/>
            <a:endCxn id="47" idx="1"/>
          </p:cNvCxnSpPr>
          <p:nvPr/>
        </p:nvCxnSpPr>
        <p:spPr>
          <a:xfrm>
            <a:off x="4905439" y="5584867"/>
            <a:ext cx="69959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ector de Seta Reta 49">
            <a:extLst>
              <a:ext uri="{FF2B5EF4-FFF2-40B4-BE49-F238E27FC236}">
                <a16:creationId xmlns:a16="http://schemas.microsoft.com/office/drawing/2014/main" id="{AF1DEA68-668E-4B8B-9183-80AA2C2E288A}"/>
              </a:ext>
            </a:extLst>
          </p:cNvPr>
          <p:cNvCxnSpPr>
            <a:cxnSpLocks/>
          </p:cNvCxnSpPr>
          <p:nvPr/>
        </p:nvCxnSpPr>
        <p:spPr>
          <a:xfrm>
            <a:off x="7398361" y="5584867"/>
            <a:ext cx="69959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2" name="Imagem 51" descr="Imagem digital fictícia de personagem de desenho animado&#10;&#10;Descrição gerada automaticamente">
            <a:extLst>
              <a:ext uri="{FF2B5EF4-FFF2-40B4-BE49-F238E27FC236}">
                <a16:creationId xmlns:a16="http://schemas.microsoft.com/office/drawing/2014/main" id="{CF9DDA9A-A4F6-4B80-BBD5-6E0A0CA86594}"/>
              </a:ext>
            </a:extLst>
          </p:cNvPr>
          <p:cNvPicPr>
            <a:picLocks noChangeAspect="1"/>
          </p:cNvPicPr>
          <p:nvPr/>
        </p:nvPicPr>
        <p:blipFill>
          <a:blip r:embed="rId8"/>
          <a:stretch>
            <a:fillRect/>
          </a:stretch>
        </p:blipFill>
        <p:spPr>
          <a:xfrm>
            <a:off x="8604121" y="5205230"/>
            <a:ext cx="1441510" cy="1383849"/>
          </a:xfrm>
          <a:prstGeom prst="rect">
            <a:avLst/>
          </a:prstGeom>
        </p:spPr>
      </p:pic>
      <p:pic>
        <p:nvPicPr>
          <p:cNvPr id="53" name="Imagem 52" descr="Imagem digital fictícia de personagem de desenho animado&#10;&#10;Descrição gerada automaticamente">
            <a:extLst>
              <a:ext uri="{FF2B5EF4-FFF2-40B4-BE49-F238E27FC236}">
                <a16:creationId xmlns:a16="http://schemas.microsoft.com/office/drawing/2014/main" id="{1F958CBA-121E-49A8-B134-32A63A6E3CC9}"/>
              </a:ext>
            </a:extLst>
          </p:cNvPr>
          <p:cNvPicPr>
            <a:picLocks noChangeAspect="1"/>
          </p:cNvPicPr>
          <p:nvPr/>
        </p:nvPicPr>
        <p:blipFill>
          <a:blip r:embed="rId8"/>
          <a:stretch>
            <a:fillRect/>
          </a:stretch>
        </p:blipFill>
        <p:spPr>
          <a:xfrm>
            <a:off x="9498994" y="4454681"/>
            <a:ext cx="1435230" cy="1383849"/>
          </a:xfrm>
          <a:prstGeom prst="rect">
            <a:avLst/>
          </a:prstGeom>
        </p:spPr>
      </p:pic>
      <p:pic>
        <p:nvPicPr>
          <p:cNvPr id="54" name="Imagem 53" descr="Imagem digital fictícia de personagem de desenho animado&#10;&#10;Descrição gerada automaticamente">
            <a:extLst>
              <a:ext uri="{FF2B5EF4-FFF2-40B4-BE49-F238E27FC236}">
                <a16:creationId xmlns:a16="http://schemas.microsoft.com/office/drawing/2014/main" id="{39016FA6-EC11-4A68-BAD1-46F43C46CFD2}"/>
              </a:ext>
            </a:extLst>
          </p:cNvPr>
          <p:cNvPicPr>
            <a:picLocks noChangeAspect="1"/>
          </p:cNvPicPr>
          <p:nvPr/>
        </p:nvPicPr>
        <p:blipFill>
          <a:blip r:embed="rId8"/>
          <a:stretch>
            <a:fillRect/>
          </a:stretch>
        </p:blipFill>
        <p:spPr>
          <a:xfrm flipH="1">
            <a:off x="8845342" y="4571929"/>
            <a:ext cx="1658662" cy="1383849"/>
          </a:xfrm>
          <a:prstGeom prst="rect">
            <a:avLst/>
          </a:prstGeom>
        </p:spPr>
      </p:pic>
      <p:pic>
        <p:nvPicPr>
          <p:cNvPr id="55" name="Imagem 54" descr="Imagem digital fictícia de personagem de desenho animado&#10;&#10;Descrição gerada automaticamente">
            <a:extLst>
              <a:ext uri="{FF2B5EF4-FFF2-40B4-BE49-F238E27FC236}">
                <a16:creationId xmlns:a16="http://schemas.microsoft.com/office/drawing/2014/main" id="{F99AD0BD-3E2E-4994-A155-A4D953622FAA}"/>
              </a:ext>
            </a:extLst>
          </p:cNvPr>
          <p:cNvPicPr>
            <a:picLocks noChangeAspect="1"/>
          </p:cNvPicPr>
          <p:nvPr/>
        </p:nvPicPr>
        <p:blipFill>
          <a:blip r:embed="rId8"/>
          <a:stretch>
            <a:fillRect/>
          </a:stretch>
        </p:blipFill>
        <p:spPr>
          <a:xfrm flipH="1">
            <a:off x="9324876" y="5463919"/>
            <a:ext cx="1530978" cy="1383849"/>
          </a:xfrm>
          <a:prstGeom prst="rect">
            <a:avLst/>
          </a:prstGeom>
        </p:spPr>
      </p:pic>
      <p:pic>
        <p:nvPicPr>
          <p:cNvPr id="20" name="Imagem 19" descr="Diagrama, Desenho técnico&#10;&#10;Descrição gerada automaticamente">
            <a:extLst>
              <a:ext uri="{FF2B5EF4-FFF2-40B4-BE49-F238E27FC236}">
                <a16:creationId xmlns:a16="http://schemas.microsoft.com/office/drawing/2014/main" id="{52B2A6A3-CA5A-CF93-C1C7-663C5E6C0E9A}"/>
              </a:ext>
            </a:extLst>
          </p:cNvPr>
          <p:cNvPicPr>
            <a:picLocks noChangeAspect="1"/>
          </p:cNvPicPr>
          <p:nvPr/>
        </p:nvPicPr>
        <p:blipFill>
          <a:blip r:embed="rId2"/>
          <a:stretch>
            <a:fillRect/>
          </a:stretch>
        </p:blipFill>
        <p:spPr>
          <a:xfrm>
            <a:off x="6038030" y="2920880"/>
            <a:ext cx="783897" cy="707344"/>
          </a:xfrm>
          <a:prstGeom prst="rect">
            <a:avLst/>
          </a:prstGeom>
        </p:spPr>
      </p:pic>
      <p:pic>
        <p:nvPicPr>
          <p:cNvPr id="5" name="Imagem 4" descr="Tela de computador com texto preto sobre fundo branco&#10;&#10;Descrição gerada automaticamente">
            <a:extLst>
              <a:ext uri="{FF2B5EF4-FFF2-40B4-BE49-F238E27FC236}">
                <a16:creationId xmlns:a16="http://schemas.microsoft.com/office/drawing/2014/main" id="{87C8085E-0872-AA29-61A1-16BD31C195B4}"/>
              </a:ext>
            </a:extLst>
          </p:cNvPr>
          <p:cNvPicPr>
            <a:picLocks noChangeAspect="1"/>
          </p:cNvPicPr>
          <p:nvPr/>
        </p:nvPicPr>
        <p:blipFill>
          <a:blip r:embed="rId9"/>
          <a:stretch>
            <a:fillRect/>
          </a:stretch>
        </p:blipFill>
        <p:spPr>
          <a:xfrm>
            <a:off x="5977001" y="3486721"/>
            <a:ext cx="905953" cy="905953"/>
          </a:xfrm>
          <a:prstGeom prst="rect">
            <a:avLst/>
          </a:prstGeom>
        </p:spPr>
      </p:pic>
      <p:cxnSp>
        <p:nvCxnSpPr>
          <p:cNvPr id="23" name="Conector de Seta Reta 22">
            <a:extLst>
              <a:ext uri="{FF2B5EF4-FFF2-40B4-BE49-F238E27FC236}">
                <a16:creationId xmlns:a16="http://schemas.microsoft.com/office/drawing/2014/main" id="{3474E7A3-280D-E762-EC53-4E27CDFD17EB}"/>
              </a:ext>
            </a:extLst>
          </p:cNvPr>
          <p:cNvCxnSpPr>
            <a:cxnSpLocks/>
          </p:cNvCxnSpPr>
          <p:nvPr/>
        </p:nvCxnSpPr>
        <p:spPr>
          <a:xfrm>
            <a:off x="4931292" y="3631587"/>
            <a:ext cx="6737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186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4BA53-0795-6EDF-AEB6-C512FAF6377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5443D44-1385-F237-3829-8E5067F573F3}"/>
              </a:ext>
            </a:extLst>
          </p:cNvPr>
          <p:cNvSpPr>
            <a:spLocks noGrp="1"/>
          </p:cNvSpPr>
          <p:nvPr>
            <p:ph type="title"/>
          </p:nvPr>
        </p:nvSpPr>
        <p:spPr/>
        <p:txBody>
          <a:bodyPr>
            <a:normAutofit/>
          </a:bodyPr>
          <a:lstStyle/>
          <a:p>
            <a:r>
              <a:rPr lang="pt-BR" sz="4400" dirty="0"/>
              <a:t>BDR´S </a:t>
            </a:r>
          </a:p>
        </p:txBody>
      </p:sp>
      <p:sp>
        <p:nvSpPr>
          <p:cNvPr id="3" name="Retângulo 2">
            <a:extLst>
              <a:ext uri="{FF2B5EF4-FFF2-40B4-BE49-F238E27FC236}">
                <a16:creationId xmlns:a16="http://schemas.microsoft.com/office/drawing/2014/main" id="{3F96F83B-7914-ABB2-3EB7-F6595B7007D5}"/>
              </a:ext>
            </a:extLst>
          </p:cNvPr>
          <p:cNvSpPr/>
          <p:nvPr/>
        </p:nvSpPr>
        <p:spPr>
          <a:xfrm>
            <a:off x="3243739" y="2273312"/>
            <a:ext cx="6506525"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M1TA34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R$ 144,15</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6" name="Imagem 5" descr="Ícone&#10;&#10;O conteúdo gerado por IA pode estar incorreto.">
            <a:extLst>
              <a:ext uri="{FF2B5EF4-FFF2-40B4-BE49-F238E27FC236}">
                <a16:creationId xmlns:a16="http://schemas.microsoft.com/office/drawing/2014/main" id="{929EF9ED-D085-7009-AD3D-260B0E9645A9}"/>
              </a:ext>
            </a:extLst>
          </p:cNvPr>
          <p:cNvPicPr>
            <a:picLocks noChangeAspect="1"/>
          </p:cNvPicPr>
          <p:nvPr/>
        </p:nvPicPr>
        <p:blipFill>
          <a:blip r:embed="rId2"/>
          <a:stretch>
            <a:fillRect/>
          </a:stretch>
        </p:blipFill>
        <p:spPr>
          <a:xfrm>
            <a:off x="1843706" y="2351899"/>
            <a:ext cx="1009291" cy="1009291"/>
          </a:xfrm>
          <a:prstGeom prst="rect">
            <a:avLst/>
          </a:prstGeom>
          <a:ln>
            <a:noFill/>
          </a:ln>
          <a:effectLst>
            <a:outerShdw blurRad="292100" dist="139700" dir="2700000" algn="tl" rotWithShape="0">
              <a:srgbClr val="333333">
                <a:alpha val="65000"/>
              </a:srgbClr>
            </a:outerShdw>
          </a:effectLst>
        </p:spPr>
      </p:pic>
      <p:sp>
        <p:nvSpPr>
          <p:cNvPr id="8" name="Retângulo 7">
            <a:extLst>
              <a:ext uri="{FF2B5EF4-FFF2-40B4-BE49-F238E27FC236}">
                <a16:creationId xmlns:a16="http://schemas.microsoft.com/office/drawing/2014/main" id="{E1ABCF26-6029-938B-E1DB-457C21628C7A}"/>
              </a:ext>
            </a:extLst>
          </p:cNvPr>
          <p:cNvSpPr/>
          <p:nvPr/>
        </p:nvSpPr>
        <p:spPr>
          <a:xfrm>
            <a:off x="3314080" y="3751828"/>
            <a:ext cx="6078908"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AAPL34</a:t>
            </a:r>
            <a:r>
              <a:rPr lang="pt-BR" sz="5400" b="0" cap="none" spc="0" dirty="0">
                <a:ln w="0"/>
                <a:solidFill>
                  <a:schemeClr val="tx1"/>
                </a:solidFill>
                <a:effectLst>
                  <a:outerShdw blurRad="38100" dist="19050" dir="2700000" algn="tl" rotWithShape="0">
                    <a:schemeClr val="dk1">
                      <a:alpha val="40000"/>
                    </a:schemeClr>
                  </a:outerShdw>
                </a:effectLst>
              </a:rPr>
              <a:t>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R$ 62,60</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11" name="Gráfico 9">
            <a:extLst>
              <a:ext uri="{FF2B5EF4-FFF2-40B4-BE49-F238E27FC236}">
                <a16:creationId xmlns:a16="http://schemas.microsoft.com/office/drawing/2014/main" id="{B522A5C4-E2C8-5CD3-DCF1-F67A5EDA3371}"/>
              </a:ext>
            </a:extLst>
          </p:cNvPr>
          <p:cNvSpPr/>
          <p:nvPr/>
        </p:nvSpPr>
        <p:spPr>
          <a:xfrm>
            <a:off x="1946770" y="3618378"/>
            <a:ext cx="803164" cy="1009291"/>
          </a:xfrm>
          <a:custGeom>
            <a:avLst/>
            <a:gdLst>
              <a:gd name="connsiteX0" fmla="*/ 1125887 w 1163030"/>
              <a:gd name="connsiteY0" fmla="*/ 487013 h 1428467"/>
              <a:gd name="connsiteX1" fmla="*/ 971312 w 1163030"/>
              <a:gd name="connsiteY1" fmla="*/ 759163 h 1428467"/>
              <a:gd name="connsiteX2" fmla="*/ 1163031 w 1163030"/>
              <a:gd name="connsiteY2" fmla="*/ 1048028 h 1428467"/>
              <a:gd name="connsiteX3" fmla="*/ 1064885 w 1163030"/>
              <a:gd name="connsiteY3" fmla="*/ 1250748 h 1428467"/>
              <a:gd name="connsiteX4" fmla="*/ 842737 w 1163030"/>
              <a:gd name="connsiteY4" fmla="*/ 1426610 h 1428467"/>
              <a:gd name="connsiteX5" fmla="*/ 608445 w 1163030"/>
              <a:gd name="connsiteY5" fmla="*/ 1370180 h 1428467"/>
              <a:gd name="connsiteX6" fmla="*/ 371438 w 1163030"/>
              <a:gd name="connsiteY6" fmla="*/ 1428467 h 1428467"/>
              <a:gd name="connsiteX7" fmla="*/ 149290 w 1163030"/>
              <a:gd name="connsiteY7" fmla="*/ 1247034 h 1428467"/>
              <a:gd name="connsiteX8" fmla="*/ 0 w 1163030"/>
              <a:gd name="connsiteY8" fmla="*/ 774021 h 1428467"/>
              <a:gd name="connsiteX9" fmla="*/ 358295 w 1163030"/>
              <a:gd name="connsiteY9" fmla="*/ 349009 h 1428467"/>
              <a:gd name="connsiteX10" fmla="*/ 590730 w 1163030"/>
              <a:gd name="connsiteY10" fmla="*/ 411011 h 1428467"/>
              <a:gd name="connsiteX11" fmla="*/ 842594 w 1163030"/>
              <a:gd name="connsiteY11" fmla="*/ 345295 h 1428467"/>
              <a:gd name="connsiteX12" fmla="*/ 1125887 w 1163030"/>
              <a:gd name="connsiteY12" fmla="*/ 487013 h 1428467"/>
              <a:gd name="connsiteX13" fmla="*/ 791592 w 1163030"/>
              <a:gd name="connsiteY13" fmla="*/ 227720 h 1428467"/>
              <a:gd name="connsiteX14" fmla="*/ 867452 w 1163030"/>
              <a:gd name="connsiteY14" fmla="*/ 28715 h 1428467"/>
              <a:gd name="connsiteX15" fmla="*/ 864737 w 1163030"/>
              <a:gd name="connsiteY15" fmla="*/ 0 h 1428467"/>
              <a:gd name="connsiteX16" fmla="*/ 654589 w 1163030"/>
              <a:gd name="connsiteY16" fmla="*/ 108289 h 1428467"/>
              <a:gd name="connsiteX17" fmla="*/ 575872 w 1163030"/>
              <a:gd name="connsiteY17" fmla="*/ 301865 h 1428467"/>
              <a:gd name="connsiteX18" fmla="*/ 578587 w 1163030"/>
              <a:gd name="connsiteY18" fmla="*/ 327723 h 1428467"/>
              <a:gd name="connsiteX19" fmla="*/ 598016 w 1163030"/>
              <a:gd name="connsiteY19" fmla="*/ 329580 h 1428467"/>
              <a:gd name="connsiteX20" fmla="*/ 791592 w 1163030"/>
              <a:gd name="connsiteY20" fmla="*/ 227720 h 1428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63030" h="1428467">
                <a:moveTo>
                  <a:pt x="1125887" y="487013"/>
                </a:moveTo>
                <a:cubicBezTo>
                  <a:pt x="1117601" y="493442"/>
                  <a:pt x="971312" y="575873"/>
                  <a:pt x="971312" y="759163"/>
                </a:cubicBezTo>
                <a:cubicBezTo>
                  <a:pt x="971312" y="971169"/>
                  <a:pt x="1157459" y="1046171"/>
                  <a:pt x="1163031" y="1048028"/>
                </a:cubicBezTo>
                <a:cubicBezTo>
                  <a:pt x="1162174" y="1052600"/>
                  <a:pt x="1133459" y="1150745"/>
                  <a:pt x="1064885" y="1250748"/>
                </a:cubicBezTo>
                <a:cubicBezTo>
                  <a:pt x="1003741" y="1338750"/>
                  <a:pt x="939882" y="1426610"/>
                  <a:pt x="842737" y="1426610"/>
                </a:cubicBezTo>
                <a:cubicBezTo>
                  <a:pt x="745591" y="1426610"/>
                  <a:pt x="720591" y="1370180"/>
                  <a:pt x="608445" y="1370180"/>
                </a:cubicBezTo>
                <a:cubicBezTo>
                  <a:pt x="499156" y="1370180"/>
                  <a:pt x="460298" y="1428467"/>
                  <a:pt x="371438" y="1428467"/>
                </a:cubicBezTo>
                <a:cubicBezTo>
                  <a:pt x="282579" y="1428467"/>
                  <a:pt x="220577" y="1347036"/>
                  <a:pt x="149290" y="1247034"/>
                </a:cubicBezTo>
                <a:cubicBezTo>
                  <a:pt x="66716" y="1129602"/>
                  <a:pt x="0" y="947168"/>
                  <a:pt x="0" y="774021"/>
                </a:cubicBezTo>
                <a:cubicBezTo>
                  <a:pt x="0" y="496299"/>
                  <a:pt x="180576" y="349009"/>
                  <a:pt x="358295" y="349009"/>
                </a:cubicBezTo>
                <a:cubicBezTo>
                  <a:pt x="452726" y="349009"/>
                  <a:pt x="531443" y="411011"/>
                  <a:pt x="590730" y="411011"/>
                </a:cubicBezTo>
                <a:cubicBezTo>
                  <a:pt x="647160" y="411011"/>
                  <a:pt x="735162" y="345295"/>
                  <a:pt x="842594" y="345295"/>
                </a:cubicBezTo>
                <a:cubicBezTo>
                  <a:pt x="883309" y="345295"/>
                  <a:pt x="1029599" y="349009"/>
                  <a:pt x="1125887" y="487013"/>
                </a:cubicBezTo>
                <a:close/>
                <a:moveTo>
                  <a:pt x="791592" y="227720"/>
                </a:moveTo>
                <a:cubicBezTo>
                  <a:pt x="836022" y="175005"/>
                  <a:pt x="867452" y="101860"/>
                  <a:pt x="867452" y="28715"/>
                </a:cubicBezTo>
                <a:cubicBezTo>
                  <a:pt x="867452" y="18572"/>
                  <a:pt x="866594" y="8286"/>
                  <a:pt x="864737" y="0"/>
                </a:cubicBezTo>
                <a:cubicBezTo>
                  <a:pt x="792450" y="2714"/>
                  <a:pt x="706447" y="48144"/>
                  <a:pt x="654589" y="108289"/>
                </a:cubicBezTo>
                <a:cubicBezTo>
                  <a:pt x="613873" y="154576"/>
                  <a:pt x="575872" y="227720"/>
                  <a:pt x="575872" y="301865"/>
                </a:cubicBezTo>
                <a:cubicBezTo>
                  <a:pt x="575872" y="313008"/>
                  <a:pt x="577730" y="324152"/>
                  <a:pt x="578587" y="327723"/>
                </a:cubicBezTo>
                <a:cubicBezTo>
                  <a:pt x="583158" y="328580"/>
                  <a:pt x="590587" y="329580"/>
                  <a:pt x="598016" y="329580"/>
                </a:cubicBezTo>
                <a:cubicBezTo>
                  <a:pt x="662875" y="329580"/>
                  <a:pt x="744448" y="286151"/>
                  <a:pt x="791592" y="227720"/>
                </a:cubicBezTo>
                <a:close/>
              </a:path>
            </a:pathLst>
          </a:custGeom>
          <a:solidFill>
            <a:srgbClr val="000000"/>
          </a:solidFill>
          <a:ln w="1428" cap="flat">
            <a:noFill/>
            <a:prstDash val="solid"/>
            <a:miter/>
          </a:ln>
          <a:effectLst>
            <a:outerShdw blurRad="50800" dist="38100" dir="2700000" algn="tl" rotWithShape="0">
              <a:prstClr val="black">
                <a:alpha val="40000"/>
              </a:prstClr>
            </a:outerShdw>
          </a:effectLst>
        </p:spPr>
        <p:txBody>
          <a:bodyPr rtlCol="0" anchor="ctr"/>
          <a:lstStyle/>
          <a:p>
            <a:endParaRPr lang="pt-BR"/>
          </a:p>
        </p:txBody>
      </p:sp>
      <p:sp>
        <p:nvSpPr>
          <p:cNvPr id="12" name="Retângulo 11">
            <a:extLst>
              <a:ext uri="{FF2B5EF4-FFF2-40B4-BE49-F238E27FC236}">
                <a16:creationId xmlns:a16="http://schemas.microsoft.com/office/drawing/2014/main" id="{E775B454-1488-8A76-0A7A-EE7BDE20F3F9}"/>
              </a:ext>
            </a:extLst>
          </p:cNvPr>
          <p:cNvSpPr/>
          <p:nvPr/>
        </p:nvSpPr>
        <p:spPr>
          <a:xfrm>
            <a:off x="3314080" y="5232514"/>
            <a:ext cx="6365845"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JPMC34 </a:t>
            </a:r>
            <a:r>
              <a:rPr lang="pt-BR"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 R$ 161,76</a:t>
            </a:r>
            <a:endParaRPr lang="pt-BR" sz="5400" b="0" cap="none" spc="0" dirty="0">
              <a:ln w="0"/>
              <a:solidFill>
                <a:schemeClr val="tx1"/>
              </a:solidFill>
              <a:effectLst>
                <a:outerShdw blurRad="38100" dist="19050" dir="2700000" algn="tl" rotWithShape="0">
                  <a:schemeClr val="dk1">
                    <a:alpha val="40000"/>
                  </a:schemeClr>
                </a:outerShdw>
              </a:effectLst>
            </a:endParaRPr>
          </a:p>
        </p:txBody>
      </p:sp>
      <p:pic>
        <p:nvPicPr>
          <p:cNvPr id="18" name="Imagem 17" descr="Logotipo&#10;&#10;O conteúdo gerado por IA pode estar incorreto.">
            <a:extLst>
              <a:ext uri="{FF2B5EF4-FFF2-40B4-BE49-F238E27FC236}">
                <a16:creationId xmlns:a16="http://schemas.microsoft.com/office/drawing/2014/main" id="{945550EB-39E5-5BA1-DE15-7B4BF9C10BB8}"/>
              </a:ext>
            </a:extLst>
          </p:cNvPr>
          <p:cNvPicPr>
            <a:picLocks noChangeAspect="1"/>
          </p:cNvPicPr>
          <p:nvPr/>
        </p:nvPicPr>
        <p:blipFill>
          <a:blip r:embed="rId3"/>
          <a:stretch>
            <a:fillRect/>
          </a:stretch>
        </p:blipFill>
        <p:spPr>
          <a:xfrm>
            <a:off x="1733645" y="5142045"/>
            <a:ext cx="1119352" cy="11193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19664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9B9A00-55EB-4B34-A924-41986771BB3D}"/>
              </a:ext>
            </a:extLst>
          </p:cNvPr>
          <p:cNvSpPr>
            <a:spLocks noGrp="1"/>
          </p:cNvSpPr>
          <p:nvPr>
            <p:ph type="title"/>
          </p:nvPr>
        </p:nvSpPr>
        <p:spPr/>
        <p:txBody>
          <a:bodyPr>
            <a:normAutofit/>
          </a:bodyPr>
          <a:lstStyle/>
          <a:p>
            <a:r>
              <a:rPr lang="pt-BR" sz="4400" dirty="0"/>
              <a:t>BDR´S</a:t>
            </a:r>
          </a:p>
        </p:txBody>
      </p:sp>
      <p:sp>
        <p:nvSpPr>
          <p:cNvPr id="3" name="Espaço Reservado para Conteúdo 2">
            <a:extLst>
              <a:ext uri="{FF2B5EF4-FFF2-40B4-BE49-F238E27FC236}">
                <a16:creationId xmlns:a16="http://schemas.microsoft.com/office/drawing/2014/main" id="{BC4EE944-1F84-4B61-B437-45E5743B7BC1}"/>
              </a:ext>
            </a:extLst>
          </p:cNvPr>
          <p:cNvSpPr>
            <a:spLocks noGrp="1"/>
          </p:cNvSpPr>
          <p:nvPr>
            <p:ph idx="1"/>
          </p:nvPr>
        </p:nvSpPr>
        <p:spPr/>
        <p:txBody>
          <a:bodyPr/>
          <a:lstStyle/>
          <a:p>
            <a:pPr algn="l"/>
            <a:r>
              <a:rPr lang="pt-BR" b="0" i="0" dirty="0">
                <a:solidFill>
                  <a:srgbClr val="333333"/>
                </a:solidFill>
                <a:effectLst/>
                <a:latin typeface="Helvetica Neue"/>
              </a:rPr>
              <a:t>São certificados que representam ações emitidas por empresas em outros países, mas que são negociados aqui, no pregão da B3. É como se fossem valores mobiliários lastreados em papéis de companhias estrangeiras e, desde setembro de 2020, também brasileiras.</a:t>
            </a:r>
          </a:p>
          <a:p>
            <a:pPr algn="l"/>
            <a:r>
              <a:rPr lang="pt-BR" b="0" i="0" dirty="0">
                <a:solidFill>
                  <a:srgbClr val="333333"/>
                </a:solidFill>
                <a:effectLst/>
                <a:latin typeface="Helvetica Neue"/>
              </a:rPr>
              <a:t>Quem adquire um BDR, portanto, não compra diretamente as ações da empresa no exterior. Em vez disso, investe em títulos representativos desses papéis. Essas ações existem de fato lá fora, e precisam ficar depositadas e bloqueadas em uma instituição financeira que atua como custodiante – ou seja, que faz a guarda delas.</a:t>
            </a:r>
          </a:p>
          <a:p>
            <a:endParaRPr lang="pt-BR" dirty="0"/>
          </a:p>
        </p:txBody>
      </p:sp>
    </p:spTree>
    <p:extLst>
      <p:ext uri="{BB962C8B-B14F-4D97-AF65-F5344CB8AC3E}">
        <p14:creationId xmlns:p14="http://schemas.microsoft.com/office/powerpoint/2010/main" val="1457742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9B9A00-55EB-4B34-A924-41986771BB3D}"/>
              </a:ext>
            </a:extLst>
          </p:cNvPr>
          <p:cNvSpPr>
            <a:spLocks noGrp="1"/>
          </p:cNvSpPr>
          <p:nvPr>
            <p:ph type="title"/>
          </p:nvPr>
        </p:nvSpPr>
        <p:spPr/>
        <p:txBody>
          <a:bodyPr>
            <a:normAutofit/>
          </a:bodyPr>
          <a:lstStyle/>
          <a:p>
            <a:r>
              <a:rPr lang="pt-BR" sz="4400" dirty="0"/>
              <a:t>BDR´S</a:t>
            </a:r>
          </a:p>
        </p:txBody>
      </p:sp>
      <p:sp>
        <p:nvSpPr>
          <p:cNvPr id="3" name="Espaço Reservado para Conteúdo 2">
            <a:extLst>
              <a:ext uri="{FF2B5EF4-FFF2-40B4-BE49-F238E27FC236}">
                <a16:creationId xmlns:a16="http://schemas.microsoft.com/office/drawing/2014/main" id="{BC4EE944-1F84-4B61-B437-45E5743B7BC1}"/>
              </a:ext>
            </a:extLst>
          </p:cNvPr>
          <p:cNvSpPr>
            <a:spLocks noGrp="1"/>
          </p:cNvSpPr>
          <p:nvPr>
            <p:ph idx="1"/>
          </p:nvPr>
        </p:nvSpPr>
        <p:spPr>
          <a:xfrm>
            <a:off x="581193" y="2477541"/>
            <a:ext cx="11029615" cy="3678303"/>
          </a:xfrm>
        </p:spPr>
        <p:txBody>
          <a:bodyPr/>
          <a:lstStyle/>
          <a:p>
            <a:pPr algn="just"/>
            <a:r>
              <a:rPr lang="pt-BR" b="0" i="0" dirty="0">
                <a:solidFill>
                  <a:srgbClr val="333333"/>
                </a:solidFill>
                <a:effectLst/>
                <a:latin typeface="Helvetica Neue"/>
              </a:rPr>
              <a:t>Já quem assegura o funcionamento de todo esse sistema é também uma instituição financeira, chamada de depositária, que é a responsável por emitir os </a:t>
            </a:r>
            <a:r>
              <a:rPr lang="pt-BR" b="0" i="0" dirty="0" err="1">
                <a:solidFill>
                  <a:srgbClr val="333333"/>
                </a:solidFill>
                <a:effectLst/>
                <a:latin typeface="Helvetica Neue"/>
              </a:rPr>
              <a:t>BDRs</a:t>
            </a:r>
            <a:r>
              <a:rPr lang="pt-BR" b="0" i="0" dirty="0">
                <a:solidFill>
                  <a:srgbClr val="333333"/>
                </a:solidFill>
                <a:effectLst/>
                <a:latin typeface="Helvetica Neue"/>
              </a:rPr>
              <a:t> no Brasil.</a:t>
            </a:r>
          </a:p>
          <a:p>
            <a:pPr algn="just"/>
            <a:r>
              <a:rPr lang="pt-BR" b="0" i="0" dirty="0">
                <a:solidFill>
                  <a:srgbClr val="333333"/>
                </a:solidFill>
                <a:effectLst/>
                <a:latin typeface="Helvetica Neue"/>
              </a:rPr>
              <a:t>Na prática, para que um BDR seja negociado na B3, primeiro é preciso que a instituição depositária compre as ações da empresa no exterior. Esses papéis devem ser mantidos depositados em uma conta em uma instituição custodiante.</a:t>
            </a:r>
          </a:p>
          <a:p>
            <a:pPr algn="just"/>
            <a:r>
              <a:rPr lang="pt-BR" b="0" i="0" dirty="0">
                <a:solidFill>
                  <a:srgbClr val="333333"/>
                </a:solidFill>
                <a:effectLst/>
                <a:latin typeface="Helvetica Neue"/>
              </a:rPr>
              <a:t>O passo seguinte da instituição depositária é registrar um programa de distribuição de </a:t>
            </a:r>
            <a:r>
              <a:rPr lang="pt-BR" b="0" i="0" dirty="0" err="1">
                <a:solidFill>
                  <a:srgbClr val="333333"/>
                </a:solidFill>
                <a:effectLst/>
                <a:latin typeface="Helvetica Neue"/>
              </a:rPr>
              <a:t>BDRs</a:t>
            </a:r>
            <a:r>
              <a:rPr lang="pt-BR" b="0" i="0" dirty="0">
                <a:solidFill>
                  <a:srgbClr val="333333"/>
                </a:solidFill>
                <a:effectLst/>
                <a:latin typeface="Helvetica Neue"/>
              </a:rPr>
              <a:t> junto à Comissão de Valores Mobiliários (CVM). Então, poderá emitir os recibos localmente, sempre atentando para que não aconteça um descasamento entre o número de ações mantidas no exterior e o dos </a:t>
            </a:r>
            <a:r>
              <a:rPr lang="pt-BR" b="0" i="0" dirty="0" err="1">
                <a:solidFill>
                  <a:srgbClr val="333333"/>
                </a:solidFill>
                <a:effectLst/>
                <a:latin typeface="Helvetica Neue"/>
              </a:rPr>
              <a:t>BDRs</a:t>
            </a:r>
            <a:r>
              <a:rPr lang="pt-BR" b="0" i="0" dirty="0">
                <a:solidFill>
                  <a:srgbClr val="333333"/>
                </a:solidFill>
                <a:effectLst/>
                <a:latin typeface="Helvetica Neue"/>
              </a:rPr>
              <a:t> negociados por aqui.</a:t>
            </a:r>
          </a:p>
          <a:p>
            <a:pPr algn="just"/>
            <a:r>
              <a:rPr lang="pt-BR" b="0" i="0" dirty="0">
                <a:solidFill>
                  <a:srgbClr val="333333"/>
                </a:solidFill>
                <a:effectLst/>
                <a:latin typeface="Helvetica Neue"/>
              </a:rPr>
              <a:t>Também é papel da instituição depositária cumprir as exigências específicas regulatórias relacionadas à emissão dos </a:t>
            </a:r>
            <a:r>
              <a:rPr lang="pt-BR" b="0" i="0" dirty="0" err="1">
                <a:solidFill>
                  <a:srgbClr val="333333"/>
                </a:solidFill>
                <a:effectLst/>
                <a:latin typeface="Helvetica Neue"/>
              </a:rPr>
              <a:t>BDRs</a:t>
            </a:r>
            <a:r>
              <a:rPr lang="pt-BR" b="0" i="0" dirty="0">
                <a:solidFill>
                  <a:srgbClr val="333333"/>
                </a:solidFill>
                <a:effectLst/>
                <a:latin typeface="Helvetica Neue"/>
              </a:rPr>
              <a:t> e divulgar as informações exigidas pela CVM sobre a empresa.</a:t>
            </a:r>
          </a:p>
          <a:p>
            <a:endParaRPr lang="pt-BR" dirty="0"/>
          </a:p>
        </p:txBody>
      </p:sp>
    </p:spTree>
    <p:extLst>
      <p:ext uri="{BB962C8B-B14F-4D97-AF65-F5344CB8AC3E}">
        <p14:creationId xmlns:p14="http://schemas.microsoft.com/office/powerpoint/2010/main" val="22599457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4104568" y="2214052"/>
            <a:ext cx="3068019" cy="3678303"/>
          </a:xfrm>
        </p:spPr>
        <p:txBody>
          <a:bodyPr/>
          <a:lstStyle/>
          <a:p>
            <a:pPr algn="l" rtl="0"/>
            <a:r>
              <a:rPr lang="pt-BR" b="1" i="0" dirty="0">
                <a:solidFill>
                  <a:srgbClr val="343A40"/>
                </a:solidFill>
                <a:effectLst/>
                <a:latin typeface="Helvetica Neue"/>
              </a:rPr>
              <a:t>Patrocinada</a:t>
            </a:r>
          </a:p>
          <a:p>
            <a:pPr lvl="1"/>
            <a:r>
              <a:rPr lang="pt-BR" dirty="0">
                <a:solidFill>
                  <a:srgbClr val="343A40"/>
                </a:solidFill>
                <a:latin typeface="Helvetica Neue"/>
              </a:rPr>
              <a:t>Nível I</a:t>
            </a:r>
          </a:p>
          <a:p>
            <a:pPr lvl="1"/>
            <a:r>
              <a:rPr lang="pt-BR" b="0" i="0" dirty="0">
                <a:solidFill>
                  <a:srgbClr val="343A40"/>
                </a:solidFill>
                <a:effectLst/>
                <a:latin typeface="Helvetica Neue"/>
              </a:rPr>
              <a:t>Nível II</a:t>
            </a:r>
          </a:p>
          <a:p>
            <a:pPr lvl="1"/>
            <a:r>
              <a:rPr lang="pt-BR" dirty="0">
                <a:solidFill>
                  <a:srgbClr val="343A40"/>
                </a:solidFill>
                <a:latin typeface="Helvetica Neue"/>
              </a:rPr>
              <a:t>Nível III</a:t>
            </a:r>
          </a:p>
          <a:p>
            <a:pPr marL="324000" lvl="1" indent="0">
              <a:buNone/>
            </a:pPr>
            <a:endParaRPr lang="pt-BR" b="0" i="0" dirty="0">
              <a:solidFill>
                <a:srgbClr val="343A40"/>
              </a:solidFill>
              <a:effectLst/>
              <a:latin typeface="Helvetica Neue"/>
            </a:endParaRPr>
          </a:p>
          <a:p>
            <a:pPr algn="l" rtl="0"/>
            <a:r>
              <a:rPr lang="pt-BR" b="1" dirty="0">
                <a:solidFill>
                  <a:srgbClr val="343A40"/>
                </a:solidFill>
                <a:latin typeface="Helvetica Neue"/>
              </a:rPr>
              <a:t>Não Patrocinada</a:t>
            </a:r>
          </a:p>
          <a:p>
            <a:pPr lvl="1"/>
            <a:r>
              <a:rPr lang="pt-BR" b="0" i="0" dirty="0">
                <a:solidFill>
                  <a:srgbClr val="343A40"/>
                </a:solidFill>
                <a:effectLst/>
                <a:latin typeface="Helvetica Neue"/>
              </a:rPr>
              <a:t>Nível </a:t>
            </a:r>
            <a:r>
              <a:rPr lang="pt-BR" dirty="0">
                <a:solidFill>
                  <a:srgbClr val="343A40"/>
                </a:solidFill>
                <a:latin typeface="Helvetica Neue"/>
              </a:rPr>
              <a:t>I</a:t>
            </a:r>
            <a:endParaRPr lang="pt-BR" b="0" i="0" dirty="0">
              <a:solidFill>
                <a:srgbClr val="343A40"/>
              </a:solidFill>
              <a:effectLst/>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BDR´S</a:t>
            </a:r>
          </a:p>
        </p:txBody>
      </p:sp>
    </p:spTree>
    <p:extLst>
      <p:ext uri="{BB962C8B-B14F-4D97-AF65-F5344CB8AC3E}">
        <p14:creationId xmlns:p14="http://schemas.microsoft.com/office/powerpoint/2010/main" val="19342896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9B9A00-55EB-4B34-A924-41986771BB3D}"/>
              </a:ext>
            </a:extLst>
          </p:cNvPr>
          <p:cNvSpPr>
            <a:spLocks noGrp="1"/>
          </p:cNvSpPr>
          <p:nvPr>
            <p:ph type="title"/>
          </p:nvPr>
        </p:nvSpPr>
        <p:spPr/>
        <p:txBody>
          <a:bodyPr>
            <a:normAutofit/>
          </a:bodyPr>
          <a:lstStyle/>
          <a:p>
            <a:r>
              <a:rPr lang="pt-BR" sz="4400" dirty="0"/>
              <a:t>BDR´S</a:t>
            </a:r>
          </a:p>
        </p:txBody>
      </p:sp>
      <p:sp>
        <p:nvSpPr>
          <p:cNvPr id="5" name="Espaço Reservado para Conteúdo 4">
            <a:extLst>
              <a:ext uri="{FF2B5EF4-FFF2-40B4-BE49-F238E27FC236}">
                <a16:creationId xmlns:a16="http://schemas.microsoft.com/office/drawing/2014/main" id="{ECD67F55-5855-4414-9B73-1332CA4AEC07}"/>
              </a:ext>
            </a:extLst>
          </p:cNvPr>
          <p:cNvSpPr>
            <a:spLocks noGrp="1"/>
          </p:cNvSpPr>
          <p:nvPr>
            <p:ph idx="1"/>
          </p:nvPr>
        </p:nvSpPr>
        <p:spPr/>
        <p:txBody>
          <a:bodyPr>
            <a:normAutofit/>
          </a:bodyPr>
          <a:lstStyle/>
          <a:p>
            <a:pPr algn="just"/>
            <a:r>
              <a:rPr lang="pt-BR" b="1" i="0" dirty="0">
                <a:solidFill>
                  <a:srgbClr val="111111"/>
                </a:solidFill>
                <a:effectLst/>
                <a:latin typeface="Helvetica Neue"/>
              </a:rPr>
              <a:t>Tipos e níveis de </a:t>
            </a:r>
            <a:r>
              <a:rPr lang="pt-BR" b="1" i="0" dirty="0" err="1">
                <a:solidFill>
                  <a:srgbClr val="111111"/>
                </a:solidFill>
                <a:effectLst/>
                <a:latin typeface="Helvetica Neue"/>
              </a:rPr>
              <a:t>de</a:t>
            </a:r>
            <a:r>
              <a:rPr lang="pt-BR" b="1" i="0" dirty="0">
                <a:solidFill>
                  <a:srgbClr val="111111"/>
                </a:solidFill>
                <a:effectLst/>
                <a:latin typeface="Helvetica Neue"/>
              </a:rPr>
              <a:t> </a:t>
            </a:r>
            <a:r>
              <a:rPr lang="pt-BR" b="1" i="0" dirty="0" err="1">
                <a:solidFill>
                  <a:srgbClr val="111111"/>
                </a:solidFill>
                <a:effectLst/>
                <a:latin typeface="Helvetica Neue"/>
              </a:rPr>
              <a:t>BDRs</a:t>
            </a:r>
            <a:endParaRPr lang="pt-BR" b="1" i="0" dirty="0">
              <a:solidFill>
                <a:srgbClr val="111111"/>
              </a:solidFill>
              <a:effectLst/>
              <a:latin typeface="Helvetica Neue"/>
            </a:endParaRPr>
          </a:p>
          <a:p>
            <a:pPr marL="0" indent="0" algn="just">
              <a:buNone/>
            </a:pPr>
            <a:r>
              <a:rPr lang="pt-BR" b="0" i="0" dirty="0">
                <a:solidFill>
                  <a:srgbClr val="333333"/>
                </a:solidFill>
                <a:effectLst/>
                <a:latin typeface="Helvetica Neue"/>
              </a:rPr>
              <a:t>Existem dois grupos principais de </a:t>
            </a:r>
            <a:r>
              <a:rPr lang="pt-BR" b="0" i="0" dirty="0" err="1">
                <a:solidFill>
                  <a:srgbClr val="333333"/>
                </a:solidFill>
                <a:effectLst/>
                <a:latin typeface="Helvetica Neue"/>
              </a:rPr>
              <a:t>BDRs</a:t>
            </a:r>
            <a:r>
              <a:rPr lang="pt-BR" b="0" i="0" dirty="0">
                <a:solidFill>
                  <a:srgbClr val="333333"/>
                </a:solidFill>
                <a:effectLst/>
                <a:latin typeface="Helvetica Neue"/>
              </a:rPr>
              <a:t>: os patrocinados e os não patrocinados. Eles são classificados assim de acordo com a forma como são trazidos para a negociação no mercado brasileiro. Conheça mais sobre cada um deles abaixo:</a:t>
            </a:r>
          </a:p>
          <a:p>
            <a:pPr lvl="1" algn="just"/>
            <a:r>
              <a:rPr lang="pt-BR" b="1" i="0" dirty="0">
                <a:solidFill>
                  <a:srgbClr val="000000"/>
                </a:solidFill>
                <a:effectLst/>
                <a:latin typeface="Helvetica Neue"/>
              </a:rPr>
              <a:t>Patrocinado (Níveis I, II e III)</a:t>
            </a:r>
          </a:p>
          <a:p>
            <a:pPr marL="0" indent="0" algn="just">
              <a:buNone/>
            </a:pPr>
            <a:r>
              <a:rPr lang="pt-BR" b="0" i="0" dirty="0">
                <a:solidFill>
                  <a:srgbClr val="333333"/>
                </a:solidFill>
                <a:effectLst/>
                <a:latin typeface="Helvetica Neue"/>
              </a:rPr>
              <a:t>Os </a:t>
            </a:r>
            <a:r>
              <a:rPr lang="pt-BR" b="0" i="0" dirty="0" err="1">
                <a:solidFill>
                  <a:srgbClr val="333333"/>
                </a:solidFill>
                <a:effectLst/>
                <a:latin typeface="Helvetica Neue"/>
              </a:rPr>
              <a:t>BDRs</a:t>
            </a:r>
            <a:r>
              <a:rPr lang="pt-BR" b="0" i="0" dirty="0">
                <a:solidFill>
                  <a:srgbClr val="333333"/>
                </a:solidFill>
                <a:effectLst/>
                <a:latin typeface="Helvetica Neue"/>
              </a:rPr>
              <a:t> patrocinados são aqueles em que a empresa emissora das ações participa do programa, contratando ela mesma uma única instituição depositária. Nesse caso, é do interesse dela ter presença no mercado brasileiro e investidores do país.</a:t>
            </a:r>
          </a:p>
          <a:p>
            <a:pPr marL="0" indent="0" algn="just">
              <a:buNone/>
            </a:pPr>
            <a:r>
              <a:rPr lang="pt-BR" b="0" i="0" dirty="0">
                <a:solidFill>
                  <a:srgbClr val="333333"/>
                </a:solidFill>
                <a:effectLst/>
                <a:latin typeface="Helvetica Neue"/>
              </a:rPr>
              <a:t>Esse tipo de BDR é subdividido em três níveis diferentes, de acordo com o tipo de distribuição permitido para cada um e também segundo o volume de informações que devem ser oferecidas aos investidores sobre as empresas emissoras.</a:t>
            </a:r>
          </a:p>
          <a:p>
            <a:endParaRPr lang="pt-BR" dirty="0"/>
          </a:p>
        </p:txBody>
      </p:sp>
    </p:spTree>
    <p:extLst>
      <p:ext uri="{BB962C8B-B14F-4D97-AF65-F5344CB8AC3E}">
        <p14:creationId xmlns:p14="http://schemas.microsoft.com/office/powerpoint/2010/main" val="1205259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9B9A00-55EB-4B34-A924-41986771BB3D}"/>
              </a:ext>
            </a:extLst>
          </p:cNvPr>
          <p:cNvSpPr>
            <a:spLocks noGrp="1"/>
          </p:cNvSpPr>
          <p:nvPr>
            <p:ph type="title"/>
          </p:nvPr>
        </p:nvSpPr>
        <p:spPr/>
        <p:txBody>
          <a:bodyPr>
            <a:normAutofit/>
          </a:bodyPr>
          <a:lstStyle/>
          <a:p>
            <a:r>
              <a:rPr lang="pt-BR" sz="4400" dirty="0"/>
              <a:t>BDR´S</a:t>
            </a:r>
          </a:p>
        </p:txBody>
      </p:sp>
      <p:sp>
        <p:nvSpPr>
          <p:cNvPr id="5" name="Espaço Reservado para Conteúdo 4">
            <a:extLst>
              <a:ext uri="{FF2B5EF4-FFF2-40B4-BE49-F238E27FC236}">
                <a16:creationId xmlns:a16="http://schemas.microsoft.com/office/drawing/2014/main" id="{ECD67F55-5855-4414-9B73-1332CA4AEC07}"/>
              </a:ext>
            </a:extLst>
          </p:cNvPr>
          <p:cNvSpPr>
            <a:spLocks noGrp="1"/>
          </p:cNvSpPr>
          <p:nvPr>
            <p:ph idx="1"/>
          </p:nvPr>
        </p:nvSpPr>
        <p:spPr>
          <a:xfrm>
            <a:off x="581192" y="1895912"/>
            <a:ext cx="11029615" cy="4580389"/>
          </a:xfrm>
        </p:spPr>
        <p:txBody>
          <a:bodyPr>
            <a:normAutofit fontScale="77500" lnSpcReduction="20000"/>
          </a:bodyPr>
          <a:lstStyle/>
          <a:p>
            <a:pPr algn="l"/>
            <a:r>
              <a:rPr lang="pt-BR" b="1" i="0" dirty="0">
                <a:solidFill>
                  <a:srgbClr val="000000"/>
                </a:solidFill>
                <a:effectLst/>
                <a:latin typeface="Helvetica Neue"/>
              </a:rPr>
              <a:t>Nível I</a:t>
            </a:r>
          </a:p>
          <a:p>
            <a:pPr marL="0" indent="0" algn="just">
              <a:lnSpc>
                <a:spcPct val="120000"/>
              </a:lnSpc>
              <a:buNone/>
            </a:pPr>
            <a:r>
              <a:rPr lang="pt-BR" b="0" i="0" dirty="0">
                <a:solidFill>
                  <a:srgbClr val="333333"/>
                </a:solidFill>
                <a:effectLst/>
                <a:latin typeface="Helvetica Neue"/>
              </a:rPr>
              <a:t>	Não precisam do registro de companhia na CVM. Só podem ser negociados em mercados de balcão não organizado ou em segmentos especificamente criados para papéis desse tipo na bolsa. Se forem distribuídos em oferta pública, ela precisa ser de “esforços restritos”. Esse tipo de oferta é mais simples e menos burocrático, mas limita a 50 o número de investidores que de fato podem comprar os papéis. É preciso que a instituição depositária replique, no Brasil, todas as informações que a empresa emissora estiver obrigada a divulgar no país de origem, além de fatos relevantes, editais de convocação de assembleias, deliberações dos acionistas e das reuniões do Conselho de Administração. As demonstrações financeiras não precisam ser convertidas para reais, nem seguir as normas contábeis brasileiras.</a:t>
            </a:r>
          </a:p>
          <a:p>
            <a:pPr marL="0" indent="0" algn="just">
              <a:lnSpc>
                <a:spcPct val="120000"/>
              </a:lnSpc>
              <a:buNone/>
            </a:pPr>
            <a:endParaRPr lang="pt-BR" b="0" i="0" dirty="0">
              <a:solidFill>
                <a:srgbClr val="333333"/>
              </a:solidFill>
              <a:effectLst/>
              <a:latin typeface="Helvetica Neue"/>
            </a:endParaRPr>
          </a:p>
          <a:p>
            <a:pPr algn="just"/>
            <a:r>
              <a:rPr lang="pt-BR" b="1" i="0" dirty="0">
                <a:solidFill>
                  <a:srgbClr val="000000"/>
                </a:solidFill>
                <a:effectLst/>
                <a:latin typeface="Helvetica Neue"/>
              </a:rPr>
              <a:t>Níveis II e III</a:t>
            </a:r>
          </a:p>
          <a:p>
            <a:pPr marL="0" indent="0" algn="just">
              <a:lnSpc>
                <a:spcPct val="120000"/>
              </a:lnSpc>
              <a:buNone/>
            </a:pPr>
            <a:r>
              <a:rPr lang="pt-BR" b="0" i="0" dirty="0">
                <a:solidFill>
                  <a:srgbClr val="333333"/>
                </a:solidFill>
                <a:effectLst/>
                <a:latin typeface="Helvetica Neue"/>
              </a:rPr>
              <a:t>	Os </a:t>
            </a:r>
            <a:r>
              <a:rPr lang="pt-BR" b="0" i="0" dirty="0" err="1">
                <a:solidFill>
                  <a:srgbClr val="333333"/>
                </a:solidFill>
                <a:effectLst/>
                <a:latin typeface="Helvetica Neue"/>
              </a:rPr>
              <a:t>BDRs</a:t>
            </a:r>
            <a:r>
              <a:rPr lang="pt-BR" b="0" i="0" dirty="0">
                <a:solidFill>
                  <a:srgbClr val="333333"/>
                </a:solidFill>
                <a:effectLst/>
                <a:latin typeface="Helvetica Neue"/>
              </a:rPr>
              <a:t> Patrocinados Nível II e III são bastante parecidos. Nos dois casos, a empresa emissora das ações no exterior precisa obter registro na CVM (ao contrário dos programas de Nível I). Além disso, eles podem ser negociados no pregão da bolsa ou em balcão organizado, sem necessidade de integrarem um segmento especificamente criado para eles. As companhias emissoras precisam seguir as mesmas regras de transparência e governança estabelecidas para as empresas brasileiras registradas junto à CVM como “Categoria A” – que é o caso da maioria das empresas mais conhecidas do mercado, como Petrobras, Itaú ou Vale. A principal diferença entre esses dois tipos de </a:t>
            </a:r>
            <a:r>
              <a:rPr lang="pt-BR" b="0" i="0" dirty="0" err="1">
                <a:solidFill>
                  <a:srgbClr val="333333"/>
                </a:solidFill>
                <a:effectLst/>
                <a:latin typeface="Helvetica Neue"/>
              </a:rPr>
              <a:t>BDRs</a:t>
            </a:r>
            <a:r>
              <a:rPr lang="pt-BR" b="0" i="0" dirty="0">
                <a:solidFill>
                  <a:srgbClr val="333333"/>
                </a:solidFill>
                <a:effectLst/>
                <a:latin typeface="Helvetica Neue"/>
              </a:rPr>
              <a:t> Patrocinados é que os de Nível II só podem ser alvo de ofertas públicas com esforços restritos (assim como os programas de Nível I). Já no caso dos de Nível III, as ofertas públicas – com registro na CVM – podem ser amplas. Os </a:t>
            </a:r>
            <a:r>
              <a:rPr lang="pt-BR" b="0" i="0" dirty="0" err="1">
                <a:solidFill>
                  <a:srgbClr val="333333"/>
                </a:solidFill>
                <a:effectLst/>
                <a:latin typeface="Helvetica Neue"/>
              </a:rPr>
              <a:t>BDRs</a:t>
            </a:r>
            <a:r>
              <a:rPr lang="pt-BR" b="0" i="0" dirty="0">
                <a:solidFill>
                  <a:srgbClr val="333333"/>
                </a:solidFill>
                <a:effectLst/>
                <a:latin typeface="Helvetica Neue"/>
              </a:rPr>
              <a:t> nível II e III podem ser negociados por quaisquer investidores.</a:t>
            </a:r>
          </a:p>
          <a:p>
            <a:endParaRPr lang="pt-BR" dirty="0"/>
          </a:p>
        </p:txBody>
      </p:sp>
    </p:spTree>
    <p:extLst>
      <p:ext uri="{BB962C8B-B14F-4D97-AF65-F5344CB8AC3E}">
        <p14:creationId xmlns:p14="http://schemas.microsoft.com/office/powerpoint/2010/main" val="120747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8478B520-97ED-44C1-A291-BC4B94C9CF14}"/>
              </a:ext>
            </a:extLst>
          </p:cNvPr>
          <p:cNvSpPr>
            <a:spLocks noGrp="1"/>
          </p:cNvSpPr>
          <p:nvPr>
            <p:ph idx="1"/>
          </p:nvPr>
        </p:nvSpPr>
        <p:spPr/>
        <p:txBody>
          <a:bodyPr/>
          <a:lstStyle/>
          <a:p>
            <a:pPr lvl="1"/>
            <a:r>
              <a:rPr lang="pt-BR" b="1" i="0" dirty="0">
                <a:solidFill>
                  <a:srgbClr val="000000"/>
                </a:solidFill>
                <a:effectLst/>
                <a:latin typeface="Helvetica Neue"/>
              </a:rPr>
              <a:t>Não Patrocinado</a:t>
            </a:r>
          </a:p>
          <a:p>
            <a:pPr marL="0" indent="0" algn="just">
              <a:buNone/>
            </a:pPr>
            <a:r>
              <a:rPr lang="pt-BR" b="0" i="0" dirty="0">
                <a:solidFill>
                  <a:srgbClr val="333333"/>
                </a:solidFill>
                <a:effectLst/>
                <a:latin typeface="Helvetica Neue"/>
              </a:rPr>
              <a:t>	No caso dos </a:t>
            </a:r>
            <a:r>
              <a:rPr lang="pt-BR" b="0" i="0" dirty="0" err="1">
                <a:solidFill>
                  <a:srgbClr val="333333"/>
                </a:solidFill>
                <a:effectLst/>
                <a:latin typeface="Helvetica Neue"/>
              </a:rPr>
              <a:t>BDRs</a:t>
            </a:r>
            <a:r>
              <a:rPr lang="pt-BR" b="0" i="0" dirty="0">
                <a:solidFill>
                  <a:srgbClr val="333333"/>
                </a:solidFill>
                <a:effectLst/>
                <a:latin typeface="Helvetica Neue"/>
              </a:rPr>
              <a:t> Não Patrocinados, sempre considerados de nível I, a iniciativa de lançar os recibos no Brasil não parte da empresa emissora, e sim da própria instituição depositária (ou até de mais do que uma). Não há necessariamente um acordo com a companhia. A esmagadora maioria dos </a:t>
            </a:r>
            <a:r>
              <a:rPr lang="pt-BR" b="0" i="0" dirty="0" err="1">
                <a:solidFill>
                  <a:srgbClr val="333333"/>
                </a:solidFill>
                <a:effectLst/>
                <a:latin typeface="Helvetica Neue"/>
              </a:rPr>
              <a:t>BDRs</a:t>
            </a:r>
            <a:r>
              <a:rPr lang="pt-BR" b="0" i="0" dirty="0">
                <a:solidFill>
                  <a:srgbClr val="333333"/>
                </a:solidFill>
                <a:effectLst/>
                <a:latin typeface="Helvetica Neue"/>
              </a:rPr>
              <a:t> disponíveis na B3 são do tipo Não Patrocinados.</a:t>
            </a:r>
          </a:p>
          <a:p>
            <a:pPr marL="0" indent="0" algn="just">
              <a:buNone/>
            </a:pPr>
            <a:r>
              <a:rPr lang="pt-BR" b="0" i="0" dirty="0">
                <a:solidFill>
                  <a:srgbClr val="333333"/>
                </a:solidFill>
                <a:effectLst/>
                <a:latin typeface="Helvetica Neue"/>
              </a:rPr>
              <a:t>	O objetivo da instituição depositária ao criar um programa de BDR Não Patrocinado é oferecer mais opções de investimento a seus clientes. Nesse caso, é ela quem assume a responsabilidade por divulgar informações da empresa emissora, como balanços e fatos relevantes.</a:t>
            </a:r>
          </a:p>
          <a:p>
            <a:pPr marL="0" indent="0" algn="just">
              <a:buNone/>
            </a:pPr>
            <a:r>
              <a:rPr lang="pt-BR" b="0" i="0" dirty="0">
                <a:solidFill>
                  <a:srgbClr val="333333"/>
                </a:solidFill>
                <a:effectLst/>
                <a:latin typeface="Helvetica Neue"/>
              </a:rPr>
              <a:t>	Assim como os </a:t>
            </a:r>
            <a:r>
              <a:rPr lang="pt-BR" b="0" i="0" dirty="0" err="1">
                <a:solidFill>
                  <a:srgbClr val="333333"/>
                </a:solidFill>
                <a:effectLst/>
                <a:latin typeface="Helvetica Neue"/>
              </a:rPr>
              <a:t>BDRs</a:t>
            </a:r>
            <a:r>
              <a:rPr lang="pt-BR" b="0" i="0" dirty="0">
                <a:solidFill>
                  <a:srgbClr val="333333"/>
                </a:solidFill>
                <a:effectLst/>
                <a:latin typeface="Helvetica Neue"/>
              </a:rPr>
              <a:t> Patrocinados Nível I, estes podem ser operados por todos os tipos de investidores, se as condições já mencionadas anteriormente forem cumpridas.</a:t>
            </a:r>
          </a:p>
          <a:p>
            <a:endParaRPr lang="pt-BR" dirty="0"/>
          </a:p>
        </p:txBody>
      </p:sp>
      <p:sp>
        <p:nvSpPr>
          <p:cNvPr id="5" name="Título 1">
            <a:extLst>
              <a:ext uri="{FF2B5EF4-FFF2-40B4-BE49-F238E27FC236}">
                <a16:creationId xmlns:a16="http://schemas.microsoft.com/office/drawing/2014/main" id="{C7EA1E0F-5B55-4B71-BA47-4D5B44BE38A2}"/>
              </a:ext>
            </a:extLst>
          </p:cNvPr>
          <p:cNvSpPr>
            <a:spLocks noGrp="1"/>
          </p:cNvSpPr>
          <p:nvPr>
            <p:ph type="title"/>
          </p:nvPr>
        </p:nvSpPr>
        <p:spPr>
          <a:xfrm>
            <a:off x="581192" y="702156"/>
            <a:ext cx="11029616" cy="1013800"/>
          </a:xfrm>
        </p:spPr>
        <p:txBody>
          <a:bodyPr>
            <a:normAutofit/>
          </a:bodyPr>
          <a:lstStyle/>
          <a:p>
            <a:r>
              <a:rPr lang="pt-BR" sz="4400" dirty="0"/>
              <a:t>BDR´S</a:t>
            </a:r>
          </a:p>
        </p:txBody>
      </p:sp>
    </p:spTree>
    <p:extLst>
      <p:ext uri="{BB962C8B-B14F-4D97-AF65-F5344CB8AC3E}">
        <p14:creationId xmlns:p14="http://schemas.microsoft.com/office/powerpoint/2010/main" val="42591630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p:txBody>
          <a:bodyPr/>
          <a:lstStyle/>
          <a:p>
            <a:pPr algn="l" rtl="0"/>
            <a:r>
              <a:rPr lang="pt-BR" b="1" i="0" dirty="0">
                <a:solidFill>
                  <a:srgbClr val="343A40"/>
                </a:solidFill>
                <a:effectLst/>
                <a:latin typeface="Helvetica Neue"/>
              </a:rPr>
              <a:t>Código de negociação dos </a:t>
            </a:r>
            <a:r>
              <a:rPr lang="pt-BR" b="1" i="0" dirty="0" err="1">
                <a:solidFill>
                  <a:srgbClr val="343A40"/>
                </a:solidFill>
                <a:effectLst/>
                <a:latin typeface="Helvetica Neue"/>
              </a:rPr>
              <a:t>BDRs</a:t>
            </a:r>
            <a:endParaRPr lang="pt-BR" b="1" i="0" dirty="0">
              <a:solidFill>
                <a:srgbClr val="343A40"/>
              </a:solidFill>
              <a:effectLst/>
              <a:latin typeface="Helvetica Neue"/>
            </a:endParaRPr>
          </a:p>
          <a:p>
            <a:pPr marL="0" indent="0" algn="l" rtl="0">
              <a:buNone/>
            </a:pPr>
            <a:r>
              <a:rPr lang="pt-BR" b="0" i="0" dirty="0">
                <a:solidFill>
                  <a:srgbClr val="343A40"/>
                </a:solidFill>
                <a:effectLst/>
                <a:latin typeface="Helvetica Neue"/>
              </a:rPr>
              <a:t>Basicamente, as quatro letras iniciais representam os nomes das companhias e o código final o tipo de recibo oferecido.</a:t>
            </a:r>
          </a:p>
          <a:p>
            <a:pPr algn="l" rtl="0">
              <a:buFont typeface="Arial" panose="020B0604020202020204" pitchFamily="34" charset="0"/>
              <a:buChar char="•"/>
            </a:pPr>
            <a:r>
              <a:rPr lang="pt-BR" b="0" i="0" dirty="0">
                <a:solidFill>
                  <a:srgbClr val="343A40"/>
                </a:solidFill>
                <a:effectLst/>
                <a:latin typeface="Helvetica Neue"/>
              </a:rPr>
              <a:t>BDR não Patrocinado: final 34 ou 35 (Exemplo:AAPL34 ou GOGL35)</a:t>
            </a:r>
          </a:p>
          <a:p>
            <a:pPr algn="l" rtl="0">
              <a:buFont typeface="Arial" panose="020B0604020202020204" pitchFamily="34" charset="0"/>
              <a:buChar char="•"/>
            </a:pPr>
            <a:r>
              <a:rPr lang="pt-BR" b="0" i="0" dirty="0">
                <a:solidFill>
                  <a:srgbClr val="343A40"/>
                </a:solidFill>
                <a:effectLst/>
                <a:latin typeface="Helvetica Neue"/>
              </a:rPr>
              <a:t>BDR Patrocinado Nível I: final YY</a:t>
            </a:r>
          </a:p>
          <a:p>
            <a:pPr algn="l" rtl="0">
              <a:buFont typeface="Arial" panose="020B0604020202020204" pitchFamily="34" charset="0"/>
              <a:buChar char="•"/>
            </a:pPr>
            <a:r>
              <a:rPr lang="pt-BR" b="0" i="0" dirty="0">
                <a:solidFill>
                  <a:srgbClr val="343A40"/>
                </a:solidFill>
                <a:effectLst/>
                <a:latin typeface="Helvetica Neue"/>
              </a:rPr>
              <a:t>BDR Patrocinado Nível II: final 32 </a:t>
            </a:r>
          </a:p>
          <a:p>
            <a:pPr algn="l" rtl="0">
              <a:buFont typeface="Arial" panose="020B0604020202020204" pitchFamily="34" charset="0"/>
              <a:buChar char="•"/>
            </a:pPr>
            <a:r>
              <a:rPr lang="pt-BR" b="0" i="0" dirty="0">
                <a:solidFill>
                  <a:srgbClr val="343A40"/>
                </a:solidFill>
                <a:effectLst/>
                <a:latin typeface="Helvetica Neue"/>
              </a:rPr>
              <a:t>BDR Patrocinado Nível III: final 33</a:t>
            </a: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BDR´S</a:t>
            </a:r>
          </a:p>
        </p:txBody>
      </p:sp>
    </p:spTree>
    <p:extLst>
      <p:ext uri="{BB962C8B-B14F-4D97-AF65-F5344CB8AC3E}">
        <p14:creationId xmlns:p14="http://schemas.microsoft.com/office/powerpoint/2010/main" val="2678245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C97F72-4626-74C9-68FC-3554DE6741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78A52F-85EA-4C0B-962B-D9D9DD4DD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4" name="Rectangle 13">
            <a:extLst>
              <a:ext uri="{FF2B5EF4-FFF2-40B4-BE49-F238E27FC236}">
                <a16:creationId xmlns:a16="http://schemas.microsoft.com/office/drawing/2014/main" id="{919797D5-5700-4683-B30A-5B4D56CB8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6" name="Rectangle 15">
            <a:extLst>
              <a:ext uri="{FF2B5EF4-FFF2-40B4-BE49-F238E27FC236}">
                <a16:creationId xmlns:a16="http://schemas.microsoft.com/office/drawing/2014/main" id="{4856A7B9-9801-42EC-A4C9-7E22A56EF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8" name="Rectangle 17">
            <a:extLst>
              <a:ext uri="{FF2B5EF4-FFF2-40B4-BE49-F238E27FC236}">
                <a16:creationId xmlns:a16="http://schemas.microsoft.com/office/drawing/2014/main" id="{8AD54DB8-C150-4290-85D6-F5B0262BF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20" name="Rectangle 19">
            <a:extLst>
              <a:ext uri="{FF2B5EF4-FFF2-40B4-BE49-F238E27FC236}">
                <a16:creationId xmlns:a16="http://schemas.microsoft.com/office/drawing/2014/main" id="{28D511D2-9CF1-40DE-BB88-A5A48A0E8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a:extLst>
              <a:ext uri="{FF2B5EF4-FFF2-40B4-BE49-F238E27FC236}">
                <a16:creationId xmlns:a16="http://schemas.microsoft.com/office/drawing/2014/main" id="{2C55A7EB-B94A-BE29-2170-12F65FD2E165}"/>
              </a:ext>
            </a:extLst>
          </p:cNvPr>
          <p:cNvPicPr>
            <a:picLocks noChangeAspect="1"/>
          </p:cNvPicPr>
          <p:nvPr/>
        </p:nvPicPr>
        <p:blipFill>
          <a:blip r:embed="rId2"/>
          <a:srcRect r="444"/>
          <a:stretch>
            <a:fillRect/>
          </a:stretch>
        </p:blipFill>
        <p:spPr>
          <a:xfrm>
            <a:off x="20" y="10"/>
            <a:ext cx="12191980" cy="6857990"/>
          </a:xfrm>
          <a:prstGeom prst="rect">
            <a:avLst/>
          </a:prstGeom>
        </p:spPr>
      </p:pic>
      <p:grpSp>
        <p:nvGrpSpPr>
          <p:cNvPr id="22" name="Group 21">
            <a:extLst>
              <a:ext uri="{FF2B5EF4-FFF2-40B4-BE49-F238E27FC236}">
                <a16:creationId xmlns:a16="http://schemas.microsoft.com/office/drawing/2014/main" id="{40ADCA80-A0B1-4379-94EC-0A1A73BE1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23" name="Rectangle 22">
              <a:extLst>
                <a:ext uri="{FF2B5EF4-FFF2-40B4-BE49-F238E27FC236}">
                  <a16:creationId xmlns:a16="http://schemas.microsoft.com/office/drawing/2014/main" id="{1EB4D79C-3A0E-4CB5-9A3D-BB816FD52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4" name="Rectangle 23">
              <a:extLst>
                <a:ext uri="{FF2B5EF4-FFF2-40B4-BE49-F238E27FC236}">
                  <a16:creationId xmlns:a16="http://schemas.microsoft.com/office/drawing/2014/main" id="{3839C3D0-536E-4C48-A1C1-D9B718A84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grpSp>
      <p:sp>
        <p:nvSpPr>
          <p:cNvPr id="7" name="Título 1">
            <a:extLst>
              <a:ext uri="{FF2B5EF4-FFF2-40B4-BE49-F238E27FC236}">
                <a16:creationId xmlns:a16="http://schemas.microsoft.com/office/drawing/2014/main" id="{44232641-4250-5726-B11D-80F4ED8012BB}"/>
              </a:ext>
            </a:extLst>
          </p:cNvPr>
          <p:cNvSpPr>
            <a:spLocks noGrp="1"/>
          </p:cNvSpPr>
          <p:nvPr>
            <p:ph type="title"/>
          </p:nvPr>
        </p:nvSpPr>
        <p:spPr>
          <a:xfrm>
            <a:off x="584200" y="2142067"/>
            <a:ext cx="3412067" cy="2971801"/>
          </a:xfrm>
        </p:spPr>
        <p:txBody>
          <a:bodyPr vert="horz" lIns="91440" tIns="45720" rIns="91440" bIns="45720" rtlCol="0" anchor="b">
            <a:normAutofit/>
          </a:bodyPr>
          <a:lstStyle/>
          <a:p>
            <a:r>
              <a:rPr lang="en-US" sz="3600" dirty="0" err="1"/>
              <a:t>Porque</a:t>
            </a:r>
            <a:r>
              <a:rPr lang="en-US" sz="3600" dirty="0"/>
              <a:t> </a:t>
            </a:r>
            <a:r>
              <a:rPr lang="en-US" sz="3600" dirty="0" err="1"/>
              <a:t>dólar</a:t>
            </a:r>
            <a:r>
              <a:rPr lang="en-US" sz="3600" dirty="0"/>
              <a:t> ?</a:t>
            </a:r>
          </a:p>
        </p:txBody>
      </p:sp>
      <p:pic>
        <p:nvPicPr>
          <p:cNvPr id="6" name="Imagem 5" descr="Homem com óculos de grau&#10;&#10;O conteúdo gerado por IA pode estar incorreto.">
            <a:extLst>
              <a:ext uri="{FF2B5EF4-FFF2-40B4-BE49-F238E27FC236}">
                <a16:creationId xmlns:a16="http://schemas.microsoft.com/office/drawing/2014/main" id="{550C0237-B019-7DF9-703F-7A08652BC1A8}"/>
              </a:ext>
            </a:extLst>
          </p:cNvPr>
          <p:cNvPicPr>
            <a:picLocks noChangeAspect="1"/>
          </p:cNvPicPr>
          <p:nvPr/>
        </p:nvPicPr>
        <p:blipFill>
          <a:blip r:embed="rId3"/>
          <a:stretch>
            <a:fillRect/>
          </a:stretch>
        </p:blipFill>
        <p:spPr>
          <a:xfrm>
            <a:off x="6236946" y="2666076"/>
            <a:ext cx="2922224" cy="4361528"/>
          </a:xfrm>
          <a:prstGeom prst="rect">
            <a:avLst/>
          </a:prstGeom>
        </p:spPr>
      </p:pic>
      <p:sp>
        <p:nvSpPr>
          <p:cNvPr id="8" name="Balão de Pensamento: Nuvem 7">
            <a:extLst>
              <a:ext uri="{FF2B5EF4-FFF2-40B4-BE49-F238E27FC236}">
                <a16:creationId xmlns:a16="http://schemas.microsoft.com/office/drawing/2014/main" id="{E7A222F1-080F-70FE-B985-4B38638C3DBC}"/>
              </a:ext>
            </a:extLst>
          </p:cNvPr>
          <p:cNvSpPr/>
          <p:nvPr/>
        </p:nvSpPr>
        <p:spPr>
          <a:xfrm>
            <a:off x="7663992" y="229582"/>
            <a:ext cx="4181917" cy="2266890"/>
          </a:xfrm>
          <a:prstGeom prst="cloudCallout">
            <a:avLst>
              <a:gd name="adj1" fmla="val -57549"/>
              <a:gd name="adj2" fmla="val 9544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0" name="Imagem 9" descr="Uma imagem contendo Ícone&#10;&#10;O conteúdo gerado por IA pode estar incorreto.">
            <a:extLst>
              <a:ext uri="{FF2B5EF4-FFF2-40B4-BE49-F238E27FC236}">
                <a16:creationId xmlns:a16="http://schemas.microsoft.com/office/drawing/2014/main" id="{CB03E614-A87E-BB40-9422-7ADF60D2DFC9}"/>
              </a:ext>
            </a:extLst>
          </p:cNvPr>
          <p:cNvPicPr>
            <a:picLocks noChangeAspect="1"/>
          </p:cNvPicPr>
          <p:nvPr/>
        </p:nvPicPr>
        <p:blipFill>
          <a:blip r:embed="rId4"/>
          <a:stretch>
            <a:fillRect/>
          </a:stretch>
        </p:blipFill>
        <p:spPr>
          <a:xfrm>
            <a:off x="9116220" y="1119514"/>
            <a:ext cx="564721" cy="1040437"/>
          </a:xfrm>
          <a:prstGeom prst="rect">
            <a:avLst/>
          </a:prstGeom>
        </p:spPr>
      </p:pic>
      <p:pic>
        <p:nvPicPr>
          <p:cNvPr id="13" name="Imagem 12" descr="Desenho com traços pretos em fundo branco&#10;&#10;O conteúdo gerado por IA pode estar incorreto.">
            <a:extLst>
              <a:ext uri="{FF2B5EF4-FFF2-40B4-BE49-F238E27FC236}">
                <a16:creationId xmlns:a16="http://schemas.microsoft.com/office/drawing/2014/main" id="{7AAA3E72-92CA-B901-C179-0C8CD55001B7}"/>
              </a:ext>
            </a:extLst>
          </p:cNvPr>
          <p:cNvPicPr>
            <a:picLocks noChangeAspect="1"/>
          </p:cNvPicPr>
          <p:nvPr/>
        </p:nvPicPr>
        <p:blipFill>
          <a:blip r:embed="rId5"/>
          <a:stretch>
            <a:fillRect/>
          </a:stretch>
        </p:blipFill>
        <p:spPr>
          <a:xfrm>
            <a:off x="9680940" y="431869"/>
            <a:ext cx="661234" cy="886869"/>
          </a:xfrm>
          <a:prstGeom prst="rect">
            <a:avLst/>
          </a:prstGeom>
        </p:spPr>
      </p:pic>
      <p:pic>
        <p:nvPicPr>
          <p:cNvPr id="17" name="Imagem 16" descr="Forma&#10;&#10;O conteúdo gerado por IA pode estar incorreto.">
            <a:extLst>
              <a:ext uri="{FF2B5EF4-FFF2-40B4-BE49-F238E27FC236}">
                <a16:creationId xmlns:a16="http://schemas.microsoft.com/office/drawing/2014/main" id="{0605E86C-232E-6314-DBF0-B4DC867255E9}"/>
              </a:ext>
            </a:extLst>
          </p:cNvPr>
          <p:cNvPicPr>
            <a:picLocks noChangeAspect="1"/>
          </p:cNvPicPr>
          <p:nvPr/>
        </p:nvPicPr>
        <p:blipFill>
          <a:blip r:embed="rId6"/>
          <a:stretch>
            <a:fillRect/>
          </a:stretch>
        </p:blipFill>
        <p:spPr>
          <a:xfrm>
            <a:off x="8273252" y="721801"/>
            <a:ext cx="531768" cy="784607"/>
          </a:xfrm>
          <a:prstGeom prst="rect">
            <a:avLst/>
          </a:prstGeom>
        </p:spPr>
      </p:pic>
      <p:pic>
        <p:nvPicPr>
          <p:cNvPr id="21" name="Imagem 20" descr="Ícone&#10;&#10;O conteúdo gerado por IA pode estar incorreto.">
            <a:extLst>
              <a:ext uri="{FF2B5EF4-FFF2-40B4-BE49-F238E27FC236}">
                <a16:creationId xmlns:a16="http://schemas.microsoft.com/office/drawing/2014/main" id="{952D703A-97F1-DF40-1917-E2AD4377AA51}"/>
              </a:ext>
            </a:extLst>
          </p:cNvPr>
          <p:cNvPicPr>
            <a:picLocks noChangeAspect="1"/>
          </p:cNvPicPr>
          <p:nvPr/>
        </p:nvPicPr>
        <p:blipFill>
          <a:blip r:embed="rId7"/>
          <a:stretch>
            <a:fillRect/>
          </a:stretch>
        </p:blipFill>
        <p:spPr>
          <a:xfrm>
            <a:off x="10423895" y="878757"/>
            <a:ext cx="679059" cy="968539"/>
          </a:xfrm>
          <a:prstGeom prst="rect">
            <a:avLst/>
          </a:prstGeom>
        </p:spPr>
      </p:pic>
    </p:spTree>
    <p:extLst>
      <p:ext uri="{BB962C8B-B14F-4D97-AF65-F5344CB8AC3E}">
        <p14:creationId xmlns:p14="http://schemas.microsoft.com/office/powerpoint/2010/main" val="325568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p:txBody>
          <a:bodyPr/>
          <a:lstStyle/>
          <a:p>
            <a:pPr algn="l" rtl="0"/>
            <a:r>
              <a:rPr lang="pt-BR" b="1" i="0" dirty="0">
                <a:solidFill>
                  <a:srgbClr val="343A40"/>
                </a:solidFill>
                <a:effectLst/>
                <a:latin typeface="Helvetica Neue"/>
              </a:rPr>
              <a:t>Detalhes Importantes</a:t>
            </a:r>
          </a:p>
          <a:p>
            <a:pPr lvl="1">
              <a:buFont typeface="Wingdings" panose="05000000000000000000" pitchFamily="2" charset="2"/>
              <a:buChar char="Ø"/>
            </a:pPr>
            <a:r>
              <a:rPr lang="pt-BR" b="0" i="0" dirty="0">
                <a:solidFill>
                  <a:srgbClr val="343A40"/>
                </a:solidFill>
                <a:effectLst/>
                <a:latin typeface="Helvetica Neue"/>
              </a:rPr>
              <a:t>Variação C</a:t>
            </a:r>
            <a:r>
              <a:rPr lang="pt-BR" dirty="0">
                <a:solidFill>
                  <a:srgbClr val="343A40"/>
                </a:solidFill>
                <a:latin typeface="Helvetica Neue"/>
              </a:rPr>
              <a:t>ambial;</a:t>
            </a:r>
          </a:p>
          <a:p>
            <a:pPr lvl="1">
              <a:buFont typeface="Wingdings" panose="05000000000000000000" pitchFamily="2" charset="2"/>
              <a:buChar char="Ø"/>
            </a:pPr>
            <a:r>
              <a:rPr lang="pt-BR" dirty="0">
                <a:solidFill>
                  <a:srgbClr val="343A40"/>
                </a:solidFill>
                <a:latin typeface="Helvetica Neue"/>
              </a:rPr>
              <a:t>Não isenção de 20K;</a:t>
            </a:r>
          </a:p>
          <a:p>
            <a:pPr lvl="1">
              <a:buFont typeface="Wingdings" panose="05000000000000000000" pitchFamily="2" charset="2"/>
              <a:buChar char="Ø"/>
            </a:pPr>
            <a:r>
              <a:rPr lang="pt-BR" b="0" i="0" dirty="0">
                <a:solidFill>
                  <a:srgbClr val="343A40"/>
                </a:solidFill>
                <a:effectLst/>
                <a:latin typeface="Helvetica Neue"/>
              </a:rPr>
              <a:t>Recolhimento de Imposto de Renda dos Dividendos Recebidos;</a:t>
            </a: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BDR´S</a:t>
            </a:r>
          </a:p>
        </p:txBody>
      </p:sp>
    </p:spTree>
    <p:extLst>
      <p:ext uri="{BB962C8B-B14F-4D97-AF65-F5344CB8AC3E}">
        <p14:creationId xmlns:p14="http://schemas.microsoft.com/office/powerpoint/2010/main" val="36872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BDR´S</a:t>
            </a:r>
          </a:p>
        </p:txBody>
      </p:sp>
      <p:sp>
        <p:nvSpPr>
          <p:cNvPr id="6" name="Rectangle 1">
            <a:extLst>
              <a:ext uri="{FF2B5EF4-FFF2-40B4-BE49-F238E27FC236}">
                <a16:creationId xmlns:a16="http://schemas.microsoft.com/office/drawing/2014/main" id="{473DCB5F-EC95-4683-957F-79CD339128AA}"/>
              </a:ext>
            </a:extLst>
          </p:cNvPr>
          <p:cNvSpPr>
            <a:spLocks noChangeArrowheads="1"/>
          </p:cNvSpPr>
          <p:nvPr/>
        </p:nvSpPr>
        <p:spPr bwMode="auto">
          <a:xfrm>
            <a:off x="637459" y="2270047"/>
            <a:ext cx="9950911" cy="21698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500" b="0" i="0" u="none" strike="noStrike" cap="none" normalizeH="0" baseline="0" dirty="0">
                <a:ln>
                  <a:noFill/>
                </a:ln>
                <a:solidFill>
                  <a:srgbClr val="333333"/>
                </a:solidFill>
                <a:effectLst/>
                <a:latin typeface="Helvetica Neue"/>
              </a:rPr>
              <a:t>	Quem investe em </a:t>
            </a:r>
            <a:r>
              <a:rPr kumimoji="0" lang="pt-BR" altLang="pt-BR" sz="1500" b="0" i="0" u="none" strike="noStrike" cap="none" normalizeH="0" baseline="0" dirty="0" err="1">
                <a:ln>
                  <a:noFill/>
                </a:ln>
                <a:solidFill>
                  <a:srgbClr val="333333"/>
                </a:solidFill>
                <a:effectLst/>
                <a:latin typeface="Helvetica Neue"/>
              </a:rPr>
              <a:t>BDRs</a:t>
            </a:r>
            <a:r>
              <a:rPr kumimoji="0" lang="pt-BR" altLang="pt-BR" sz="1500" b="0" i="0" u="none" strike="noStrike" cap="none" normalizeH="0" baseline="0" dirty="0">
                <a:ln>
                  <a:noFill/>
                </a:ln>
                <a:solidFill>
                  <a:srgbClr val="333333"/>
                </a:solidFill>
                <a:effectLst/>
                <a:latin typeface="Helvetica Neue"/>
              </a:rPr>
              <a:t> também pode ser remunerado com os dividendos pagos pelas empresas lá fora. Os dividendos recebidos nas ações brasileiras são isentos de Imposto de Renda. No caso dos </a:t>
            </a:r>
            <a:r>
              <a:rPr kumimoji="0" lang="pt-BR" altLang="pt-BR" sz="1500" b="0" i="0" u="none" strike="noStrike" cap="none" normalizeH="0" baseline="0" dirty="0" err="1">
                <a:ln>
                  <a:noFill/>
                </a:ln>
                <a:solidFill>
                  <a:srgbClr val="333333"/>
                </a:solidFill>
                <a:effectLst/>
                <a:latin typeface="Helvetica Neue"/>
              </a:rPr>
              <a:t>BDRs</a:t>
            </a:r>
            <a:r>
              <a:rPr kumimoji="0" lang="pt-BR" altLang="pt-BR" sz="1500" b="0" i="0" u="none" strike="noStrike" cap="none" normalizeH="0" baseline="0" dirty="0">
                <a:ln>
                  <a:noFill/>
                </a:ln>
                <a:solidFill>
                  <a:srgbClr val="333333"/>
                </a:solidFill>
                <a:effectLst/>
                <a:latin typeface="Helvetica Neue"/>
              </a:rPr>
              <a:t>, é diferente. Os proventos podem ser tributados no país de origem da empresa – essa regra varia de mercado para mercado.</a:t>
            </a:r>
            <a:r>
              <a:rPr lang="pt-BR" altLang="pt-BR" sz="800" dirty="0">
                <a:latin typeface="Helvetica Neue"/>
              </a:rPr>
              <a:t> </a:t>
            </a:r>
            <a:r>
              <a:rPr kumimoji="0" lang="pt-BR" altLang="pt-BR" sz="1500" b="0" i="0" u="none" strike="noStrike" cap="none" normalizeH="0" baseline="0" dirty="0">
                <a:ln>
                  <a:noFill/>
                </a:ln>
                <a:solidFill>
                  <a:srgbClr val="333333"/>
                </a:solidFill>
                <a:effectLst/>
                <a:latin typeface="Helvetica Neue"/>
              </a:rPr>
              <a:t>O investidor precisa recolher mensalmente Imposto de Renda sobre os dividendos dos </a:t>
            </a:r>
            <a:r>
              <a:rPr kumimoji="0" lang="pt-BR" altLang="pt-BR" sz="1500" b="0" i="0" u="none" strike="noStrike" cap="none" normalizeH="0" baseline="0" dirty="0" err="1">
                <a:ln>
                  <a:noFill/>
                </a:ln>
                <a:solidFill>
                  <a:srgbClr val="333333"/>
                </a:solidFill>
                <a:effectLst/>
                <a:latin typeface="Helvetica Neue"/>
              </a:rPr>
              <a:t>BDRs</a:t>
            </a:r>
            <a:r>
              <a:rPr kumimoji="0" lang="pt-BR" altLang="pt-BR" sz="1500" b="0" i="0" u="none" strike="noStrike" cap="none" normalizeH="0" baseline="0" dirty="0">
                <a:ln>
                  <a:noFill/>
                </a:ln>
                <a:solidFill>
                  <a:srgbClr val="333333"/>
                </a:solidFill>
                <a:effectLst/>
                <a:latin typeface="Helvetica Neue"/>
              </a:rPr>
              <a:t> por meio do chamado carnê-leão, com base na tabela progressiva mensal”.</a:t>
            </a: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500" b="0" i="0" u="none" strike="noStrike" cap="none" normalizeH="0" baseline="0" dirty="0">
                <a:ln>
                  <a:noFill/>
                </a:ln>
                <a:solidFill>
                  <a:srgbClr val="333333"/>
                </a:solidFill>
                <a:effectLst/>
                <a:latin typeface="Helvetica Neue"/>
              </a:rPr>
              <a:t>	</a:t>
            </a:r>
            <a:r>
              <a:rPr kumimoji="0" lang="pt-BR" altLang="pt-BR" sz="1500" b="0" i="0" u="none" strike="noStrike" cap="none" normalizeH="0" baseline="0" dirty="0">
                <a:ln>
                  <a:noFill/>
                </a:ln>
                <a:solidFill>
                  <a:srgbClr val="333333"/>
                </a:solidFill>
                <a:effectLst/>
                <a:highlight>
                  <a:srgbClr val="FFFF00"/>
                </a:highlight>
                <a:latin typeface="Helvetica Neue"/>
              </a:rPr>
              <a:t>Só são tributados os rendimentos mensais superiores a R$ 1.903,98, que é o limite de isenção. Acima disso, o investidor deve emitir um Darf para fazer o pagamento até o último dia do mês seguinte ao recebimento dos valores</a:t>
            </a:r>
            <a:r>
              <a:rPr kumimoji="0" lang="pt-BR" altLang="pt-BR" sz="1500" b="0" i="0" u="none" strike="noStrike" cap="none" normalizeH="0" baseline="0" dirty="0">
                <a:ln>
                  <a:noFill/>
                </a:ln>
                <a:solidFill>
                  <a:srgbClr val="FF0000"/>
                </a:solidFill>
                <a:effectLst/>
                <a:highlight>
                  <a:srgbClr val="FFFF00"/>
                </a:highlight>
                <a:latin typeface="Helvetica Neue"/>
              </a:rPr>
              <a:t>.********</a:t>
            </a:r>
            <a:endParaRPr kumimoji="0" lang="pt-BR" altLang="pt-BR" sz="800" b="0" i="0" u="none" strike="noStrike" cap="none" normalizeH="0" baseline="0" dirty="0">
              <a:ln>
                <a:noFill/>
              </a:ln>
              <a:solidFill>
                <a:srgbClr val="FF0000"/>
              </a:solidFill>
              <a:effectLst/>
              <a:highlight>
                <a:srgbClr val="FFFF00"/>
              </a:highlight>
              <a:latin typeface="Helvetica Neue"/>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500" b="0" i="0" u="none" strike="noStrike" cap="none" normalizeH="0" baseline="0" dirty="0">
                <a:ln>
                  <a:noFill/>
                </a:ln>
                <a:solidFill>
                  <a:srgbClr val="333333"/>
                </a:solidFill>
                <a:effectLst/>
                <a:latin typeface="Helvetica Neue"/>
              </a:rPr>
              <a:t> </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pic>
        <p:nvPicPr>
          <p:cNvPr id="3" name="Imagem 2" descr="Tabela&#10;&#10;Descrição gerada automaticamente">
            <a:extLst>
              <a:ext uri="{FF2B5EF4-FFF2-40B4-BE49-F238E27FC236}">
                <a16:creationId xmlns:a16="http://schemas.microsoft.com/office/drawing/2014/main" id="{51AAB28A-BFC8-04D5-4F92-2131AC5151C0}"/>
              </a:ext>
            </a:extLst>
          </p:cNvPr>
          <p:cNvPicPr>
            <a:picLocks noChangeAspect="1"/>
          </p:cNvPicPr>
          <p:nvPr/>
        </p:nvPicPr>
        <p:blipFill>
          <a:blip r:embed="rId2"/>
          <a:stretch>
            <a:fillRect/>
          </a:stretch>
        </p:blipFill>
        <p:spPr>
          <a:xfrm>
            <a:off x="1854624" y="4636529"/>
            <a:ext cx="8482752" cy="1586788"/>
          </a:xfrm>
          <a:prstGeom prst="rect">
            <a:avLst/>
          </a:prstGeom>
        </p:spPr>
      </p:pic>
      <p:sp>
        <p:nvSpPr>
          <p:cNvPr id="2" name="Retângulo 1">
            <a:extLst>
              <a:ext uri="{FF2B5EF4-FFF2-40B4-BE49-F238E27FC236}">
                <a16:creationId xmlns:a16="http://schemas.microsoft.com/office/drawing/2014/main" id="{A3D9CC9D-8950-E3D4-1168-F854284E4230}"/>
              </a:ext>
            </a:extLst>
          </p:cNvPr>
          <p:cNvSpPr/>
          <p:nvPr/>
        </p:nvSpPr>
        <p:spPr>
          <a:xfrm rot="1726915">
            <a:off x="5243855" y="1729821"/>
            <a:ext cx="6615914" cy="2646878"/>
          </a:xfrm>
          <a:prstGeom prst="rect">
            <a:avLst/>
          </a:prstGeom>
          <a:solidFill>
            <a:schemeClr val="bg1"/>
          </a:solidFill>
          <a:ln w="57150">
            <a:solidFill>
              <a:schemeClr val="tx1"/>
            </a:solidFill>
          </a:ln>
          <a:effectLst>
            <a:outerShdw blurRad="50800" dist="38100" dir="2700000" algn="tl" rotWithShape="0">
              <a:prstClr val="black">
                <a:alpha val="40000"/>
              </a:prstClr>
            </a:outerShdw>
          </a:effectLst>
        </p:spPr>
        <p:txBody>
          <a:bodyPr wrap="none" lIns="91440" tIns="45720" rIns="91440" bIns="45720">
            <a:spAutoFit/>
          </a:bodyPr>
          <a:lstStyle/>
          <a:p>
            <a:pPr algn="ctr"/>
            <a:r>
              <a:rPr lang="pt-BR" sz="16600" b="0" cap="none" spc="0" dirty="0">
                <a:ln w="0"/>
                <a:solidFill>
                  <a:schemeClr val="tx1"/>
                </a:solidFill>
                <a:effectLst>
                  <a:outerShdw blurRad="38100" dist="19050" dir="2700000" algn="tl" rotWithShape="0">
                    <a:schemeClr val="dk1">
                      <a:alpha val="40000"/>
                    </a:schemeClr>
                  </a:outerShdw>
                </a:effectLst>
              </a:rPr>
              <a:t>atualize</a:t>
            </a:r>
          </a:p>
        </p:txBody>
      </p:sp>
    </p:spTree>
    <p:extLst>
      <p:ext uri="{BB962C8B-B14F-4D97-AF65-F5344CB8AC3E}">
        <p14:creationId xmlns:p14="http://schemas.microsoft.com/office/powerpoint/2010/main" val="195848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581192" y="2180496"/>
            <a:ext cx="11029615" cy="4379695"/>
          </a:xfrm>
        </p:spPr>
        <p:txBody>
          <a:bodyPr>
            <a:normAutofit fontScale="92500" lnSpcReduction="10000"/>
          </a:bodyPr>
          <a:lstStyle/>
          <a:p>
            <a:pPr marL="0" indent="0" algn="l">
              <a:lnSpc>
                <a:spcPct val="120000"/>
              </a:lnSpc>
              <a:buNone/>
            </a:pPr>
            <a:r>
              <a:rPr lang="pt-BR" b="0" i="0" dirty="0">
                <a:solidFill>
                  <a:srgbClr val="333333"/>
                </a:solidFill>
                <a:effectLst/>
                <a:highlight>
                  <a:srgbClr val="FFFF00"/>
                </a:highlight>
                <a:latin typeface="Helvetica Neue"/>
              </a:rPr>
              <a:t>	O </a:t>
            </a:r>
            <a:r>
              <a:rPr lang="pt-BR" b="0" i="0" dirty="0" err="1">
                <a:solidFill>
                  <a:srgbClr val="333333"/>
                </a:solidFill>
                <a:effectLst/>
                <a:highlight>
                  <a:srgbClr val="FFFF00"/>
                </a:highlight>
                <a:latin typeface="Helvetica Neue"/>
              </a:rPr>
              <a:t>Darf</a:t>
            </a:r>
            <a:r>
              <a:rPr lang="pt-BR" b="0" i="0" dirty="0">
                <a:solidFill>
                  <a:srgbClr val="333333"/>
                </a:solidFill>
                <a:effectLst/>
                <a:highlight>
                  <a:srgbClr val="FFFF00"/>
                </a:highlight>
                <a:latin typeface="Helvetica Neue"/>
              </a:rPr>
              <a:t> precisa ser emitido por meio do </a:t>
            </a:r>
            <a:r>
              <a:rPr lang="pt-BR" b="0" i="0" dirty="0" err="1">
                <a:solidFill>
                  <a:srgbClr val="333333"/>
                </a:solidFill>
                <a:effectLst/>
                <a:highlight>
                  <a:srgbClr val="FFFF00"/>
                </a:highlight>
                <a:latin typeface="Helvetica Neue"/>
              </a:rPr>
              <a:t>Sicalc</a:t>
            </a:r>
            <a:r>
              <a:rPr lang="pt-BR" b="0" i="0" dirty="0">
                <a:solidFill>
                  <a:srgbClr val="333333"/>
                </a:solidFill>
                <a:effectLst/>
                <a:highlight>
                  <a:srgbClr val="FFFF00"/>
                </a:highlight>
                <a:latin typeface="Helvetica Neue"/>
              </a:rPr>
              <a:t>, programa da Receita Federal disponível on</a:t>
            </a:r>
            <a:r>
              <a:rPr lang="pt-BR" dirty="0">
                <a:solidFill>
                  <a:srgbClr val="333333"/>
                </a:solidFill>
                <a:highlight>
                  <a:srgbClr val="FFFF00"/>
                </a:highlight>
                <a:latin typeface="Helvetica Neue"/>
              </a:rPr>
              <a:t>-</a:t>
            </a:r>
            <a:r>
              <a:rPr lang="pt-BR" b="0" i="0" dirty="0">
                <a:solidFill>
                  <a:srgbClr val="333333"/>
                </a:solidFill>
                <a:effectLst/>
                <a:highlight>
                  <a:srgbClr val="FFFF00"/>
                </a:highlight>
                <a:latin typeface="Helvetica Neue"/>
              </a:rPr>
              <a:t>line, informando o código de receita 0190. Existe a possibilidade de compensar o imposto pago sobre os dividendos no país de origem da empresa. Isso acontece se houver acordo de bitributação ou reciprocidade de tratamento entre o Brasil e a outra nação.</a:t>
            </a:r>
          </a:p>
          <a:p>
            <a:pPr marL="0" indent="0" algn="l">
              <a:lnSpc>
                <a:spcPct val="120000"/>
              </a:lnSpc>
              <a:buNone/>
            </a:pPr>
            <a:r>
              <a:rPr lang="pt-BR" b="0" i="0" dirty="0">
                <a:solidFill>
                  <a:srgbClr val="333333"/>
                </a:solidFill>
                <a:effectLst/>
                <a:highlight>
                  <a:srgbClr val="FFFF00"/>
                </a:highlight>
                <a:latin typeface="Helvetica Neue"/>
              </a:rPr>
              <a:t>	Um exemplo: “Dividendos de empresas dos Estados Unidos têm retenção do Imposto de Renda de 30% no país, e o valor dos dividendos recebidos pelo investidor aqui no Brasil já são líquidos da tributação americana”, explica o professor da FGV.</a:t>
            </a:r>
          </a:p>
          <a:p>
            <a:pPr marL="0" indent="0" algn="l">
              <a:lnSpc>
                <a:spcPct val="120000"/>
              </a:lnSpc>
              <a:buNone/>
            </a:pPr>
            <a:r>
              <a:rPr lang="pt-BR" b="0" i="0" dirty="0">
                <a:solidFill>
                  <a:srgbClr val="333333"/>
                </a:solidFill>
                <a:effectLst/>
                <a:highlight>
                  <a:srgbClr val="FFFF00"/>
                </a:highlight>
                <a:latin typeface="Helvetica Neue"/>
              </a:rPr>
              <a:t>	O investidor de </a:t>
            </a:r>
            <a:r>
              <a:rPr lang="pt-BR" b="0" i="0" dirty="0" err="1">
                <a:solidFill>
                  <a:srgbClr val="333333"/>
                </a:solidFill>
                <a:effectLst/>
                <a:highlight>
                  <a:srgbClr val="FFFF00"/>
                </a:highlight>
                <a:latin typeface="Helvetica Neue"/>
              </a:rPr>
              <a:t>BDRs</a:t>
            </a:r>
            <a:r>
              <a:rPr lang="pt-BR" b="0" i="0" dirty="0">
                <a:solidFill>
                  <a:srgbClr val="333333"/>
                </a:solidFill>
                <a:effectLst/>
                <a:highlight>
                  <a:srgbClr val="FFFF00"/>
                </a:highlight>
                <a:latin typeface="Helvetica Neue"/>
              </a:rPr>
              <a:t>, na prática, recebe 70% dos dividendos pagos pela empresa americana. Mas como a reciprocidade de tratamento entre Estados Unidos e Brasil é reconhecida pela Receita Federal, ressalta Rubinstein, é possível compensar o IR americano com o IR apurado mensalmente aqui.</a:t>
            </a:r>
          </a:p>
          <a:p>
            <a:pPr marL="0" indent="0" algn="l">
              <a:lnSpc>
                <a:spcPct val="120000"/>
              </a:lnSpc>
              <a:buNone/>
            </a:pPr>
            <a:r>
              <a:rPr lang="pt-BR" b="0" i="0" dirty="0">
                <a:solidFill>
                  <a:srgbClr val="333333"/>
                </a:solidFill>
                <a:effectLst/>
                <a:highlight>
                  <a:srgbClr val="FFFF00"/>
                </a:highlight>
                <a:latin typeface="Helvetica Neue"/>
              </a:rPr>
              <a:t>	Na declaração do Imposto de Renda, é preciso informar os valores dos dividendos recebidos dos </a:t>
            </a:r>
            <a:r>
              <a:rPr lang="pt-BR" b="0" i="0" dirty="0" err="1">
                <a:solidFill>
                  <a:srgbClr val="333333"/>
                </a:solidFill>
                <a:effectLst/>
                <a:highlight>
                  <a:srgbClr val="FFFF00"/>
                </a:highlight>
                <a:latin typeface="Helvetica Neue"/>
              </a:rPr>
              <a:t>BDRs</a:t>
            </a:r>
            <a:r>
              <a:rPr lang="pt-BR" b="0" i="0" dirty="0">
                <a:solidFill>
                  <a:srgbClr val="333333"/>
                </a:solidFill>
                <a:effectLst/>
                <a:highlight>
                  <a:srgbClr val="FFFF00"/>
                </a:highlight>
                <a:latin typeface="Helvetica Neue"/>
              </a:rPr>
              <a:t> a cada mês na ficha “Rendimentos Tributáveis Recebidos de Pessoa Física e do Exterior”. Além disso, também é necessário informar os valores já pagos com o carnê-leão.</a:t>
            </a:r>
          </a:p>
          <a:p>
            <a:pPr algn="l" rtl="0"/>
            <a:endParaRPr lang="pt-BR" b="0" i="0" dirty="0">
              <a:solidFill>
                <a:srgbClr val="343A40"/>
              </a:solidFill>
              <a:effectLst/>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BDR´S</a:t>
            </a:r>
          </a:p>
        </p:txBody>
      </p:sp>
    </p:spTree>
    <p:extLst>
      <p:ext uri="{BB962C8B-B14F-4D97-AF65-F5344CB8AC3E}">
        <p14:creationId xmlns:p14="http://schemas.microsoft.com/office/powerpoint/2010/main" val="31397561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p:txBody>
          <a:bodyPr/>
          <a:lstStyle/>
          <a:p>
            <a:pPr algn="l" rtl="0"/>
            <a:r>
              <a:rPr lang="pt-BR" b="0" i="0" dirty="0">
                <a:solidFill>
                  <a:srgbClr val="343A40"/>
                </a:solidFill>
                <a:effectLst/>
                <a:latin typeface="Helvetica Neue"/>
              </a:rPr>
              <a:t>Escolhendo </a:t>
            </a:r>
            <a:r>
              <a:rPr lang="pt-BR" b="0" i="0" dirty="0" err="1">
                <a:solidFill>
                  <a:srgbClr val="343A40"/>
                </a:solidFill>
                <a:effectLst/>
                <a:latin typeface="Helvetica Neue"/>
              </a:rPr>
              <a:t>BDR´s</a:t>
            </a:r>
            <a:endParaRPr lang="pt-BR" b="0" i="0" dirty="0">
              <a:solidFill>
                <a:srgbClr val="343A40"/>
              </a:solidFill>
              <a:effectLst/>
              <a:latin typeface="Helvetica Neue"/>
            </a:endParaRPr>
          </a:p>
          <a:p>
            <a:pPr lvl="3"/>
            <a:r>
              <a:rPr lang="pt-BR" dirty="0">
                <a:solidFill>
                  <a:srgbClr val="343A40"/>
                </a:solidFill>
                <a:latin typeface="Helvetica Neue"/>
              </a:rPr>
              <a:t>P/L  - </a:t>
            </a:r>
            <a:r>
              <a:rPr lang="pt-BR" dirty="0">
                <a:solidFill>
                  <a:srgbClr val="FF0000"/>
                </a:solidFill>
                <a:latin typeface="Helvetica Neue"/>
              </a:rPr>
              <a:t>PRICE EARNINGS RATIO (P/E)</a:t>
            </a:r>
          </a:p>
          <a:p>
            <a:pPr lvl="3"/>
            <a:r>
              <a:rPr lang="pt-BR" b="0" i="0" dirty="0">
                <a:solidFill>
                  <a:srgbClr val="343A40"/>
                </a:solidFill>
                <a:effectLst/>
                <a:latin typeface="Helvetica Neue"/>
              </a:rPr>
              <a:t>ROE – </a:t>
            </a:r>
            <a:r>
              <a:rPr lang="pt-BR" b="0" i="0" dirty="0">
                <a:solidFill>
                  <a:srgbClr val="FF0000"/>
                </a:solidFill>
                <a:effectLst/>
                <a:latin typeface="Helvetica Neue"/>
              </a:rPr>
              <a:t>RETURN ON EQUITY (ROE)</a:t>
            </a:r>
          </a:p>
          <a:p>
            <a:pPr lvl="3"/>
            <a:r>
              <a:rPr lang="pt-BR" dirty="0">
                <a:solidFill>
                  <a:srgbClr val="343A40"/>
                </a:solidFill>
                <a:latin typeface="Helvetica Neue"/>
              </a:rPr>
              <a:t>DY – </a:t>
            </a:r>
            <a:r>
              <a:rPr lang="pt-BR" dirty="0">
                <a:solidFill>
                  <a:srgbClr val="FF0000"/>
                </a:solidFill>
                <a:latin typeface="Helvetica Neue"/>
              </a:rPr>
              <a:t>DIVIVEND YIELD (DY)</a:t>
            </a:r>
          </a:p>
          <a:p>
            <a:pPr lvl="3"/>
            <a:r>
              <a:rPr lang="pt-BR" b="0" i="0" dirty="0">
                <a:solidFill>
                  <a:srgbClr val="343A40"/>
                </a:solidFill>
                <a:effectLst/>
                <a:latin typeface="Helvetica Neue"/>
              </a:rPr>
              <a:t>Crescimento Receita – </a:t>
            </a:r>
            <a:r>
              <a:rPr lang="pt-BR" b="0" i="0" dirty="0">
                <a:solidFill>
                  <a:srgbClr val="FF0000"/>
                </a:solidFill>
                <a:effectLst/>
                <a:latin typeface="Helvetica Neue"/>
              </a:rPr>
              <a:t>SALES GROWTH</a:t>
            </a:r>
          </a:p>
          <a:p>
            <a:pPr lvl="3"/>
            <a:r>
              <a:rPr lang="pt-BR" dirty="0">
                <a:solidFill>
                  <a:srgbClr val="343A40"/>
                </a:solidFill>
                <a:latin typeface="Helvetica Neue"/>
              </a:rPr>
              <a:t>Margem Líquida -  </a:t>
            </a:r>
            <a:r>
              <a:rPr lang="pt-BR" dirty="0">
                <a:solidFill>
                  <a:srgbClr val="FF0000"/>
                </a:solidFill>
                <a:latin typeface="Helvetica Neue"/>
              </a:rPr>
              <a:t>NET MARGIN </a:t>
            </a:r>
          </a:p>
          <a:p>
            <a:pPr lvl="3"/>
            <a:r>
              <a:rPr lang="pt-BR" b="0" i="0" dirty="0">
                <a:solidFill>
                  <a:srgbClr val="343A40"/>
                </a:solidFill>
                <a:effectLst/>
                <a:latin typeface="Helvetica Neue"/>
              </a:rPr>
              <a:t>P/VP – </a:t>
            </a:r>
            <a:r>
              <a:rPr lang="pt-BR" b="0" i="0" dirty="0">
                <a:solidFill>
                  <a:srgbClr val="FF0000"/>
                </a:solidFill>
                <a:effectLst/>
                <a:latin typeface="Helvetica Neue"/>
              </a:rPr>
              <a:t>PRICE PER BOOK VALUE</a:t>
            </a:r>
          </a:p>
          <a:p>
            <a:pPr lvl="3"/>
            <a:r>
              <a:rPr lang="pt-BR" b="0" i="0" dirty="0">
                <a:solidFill>
                  <a:schemeClr val="tx1"/>
                </a:solidFill>
                <a:effectLst/>
                <a:latin typeface="Helvetica Neue"/>
              </a:rPr>
              <a:t>Endividamento – </a:t>
            </a:r>
            <a:r>
              <a:rPr lang="pt-BR" i="0" dirty="0">
                <a:solidFill>
                  <a:srgbClr val="FF0000"/>
                </a:solidFill>
                <a:effectLst/>
                <a:latin typeface="Helvetica Neue"/>
              </a:rPr>
              <a:t>TOTAL DEBT TO TOTAL EQUITY</a:t>
            </a: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BDR´S</a:t>
            </a:r>
          </a:p>
        </p:txBody>
      </p:sp>
      <p:pic>
        <p:nvPicPr>
          <p:cNvPr id="7" name="Imagem 6" descr="Uma imagem contendo Gráfico&#10;&#10;Descrição gerada automaticamente">
            <a:extLst>
              <a:ext uri="{FF2B5EF4-FFF2-40B4-BE49-F238E27FC236}">
                <a16:creationId xmlns:a16="http://schemas.microsoft.com/office/drawing/2014/main" id="{7648AE27-0853-9D45-357D-6D9D2F8679B5}"/>
              </a:ext>
            </a:extLst>
          </p:cNvPr>
          <p:cNvPicPr>
            <a:picLocks noChangeAspect="1"/>
          </p:cNvPicPr>
          <p:nvPr/>
        </p:nvPicPr>
        <p:blipFill>
          <a:blip r:embed="rId2"/>
          <a:stretch>
            <a:fillRect/>
          </a:stretch>
        </p:blipFill>
        <p:spPr>
          <a:xfrm>
            <a:off x="5861092" y="2203644"/>
            <a:ext cx="5987615" cy="3678304"/>
          </a:xfrm>
          <a:prstGeom prst="rect">
            <a:avLst/>
          </a:prstGeom>
        </p:spPr>
      </p:pic>
      <p:sp>
        <p:nvSpPr>
          <p:cNvPr id="6" name="Seta: para Baixo 5">
            <a:extLst>
              <a:ext uri="{FF2B5EF4-FFF2-40B4-BE49-F238E27FC236}">
                <a16:creationId xmlns:a16="http://schemas.microsoft.com/office/drawing/2014/main" id="{F7EF337B-E61B-490E-A188-3EBA398A8B15}"/>
              </a:ext>
            </a:extLst>
          </p:cNvPr>
          <p:cNvSpPr/>
          <p:nvPr/>
        </p:nvSpPr>
        <p:spPr>
          <a:xfrm rot="13046785">
            <a:off x="5222424" y="4762682"/>
            <a:ext cx="637563" cy="1426128"/>
          </a:xfrm>
          <a:prstGeom prst="downArrow">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sp>
        <p:nvSpPr>
          <p:cNvPr id="8" name="Seta: para Cima 7">
            <a:extLst>
              <a:ext uri="{FF2B5EF4-FFF2-40B4-BE49-F238E27FC236}">
                <a16:creationId xmlns:a16="http://schemas.microsoft.com/office/drawing/2014/main" id="{A87ADCDE-7B05-7795-5FC3-13B7F012B935}"/>
              </a:ext>
            </a:extLst>
          </p:cNvPr>
          <p:cNvSpPr/>
          <p:nvPr/>
        </p:nvSpPr>
        <p:spPr>
          <a:xfrm>
            <a:off x="8584250" y="4143235"/>
            <a:ext cx="470019" cy="57256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1578791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ço Reservado para Conteúdo 7" descr="Logotipo&#10;&#10;Descrição gerada automaticamente com confiança média">
            <a:extLst>
              <a:ext uri="{FF2B5EF4-FFF2-40B4-BE49-F238E27FC236}">
                <a16:creationId xmlns:a16="http://schemas.microsoft.com/office/drawing/2014/main" id="{03C98EE9-F87D-42AA-972C-7B3E1D787CC2}"/>
              </a:ext>
            </a:extLst>
          </p:cNvPr>
          <p:cNvPicPr>
            <a:picLocks noGrp="1" noChangeAspect="1"/>
          </p:cNvPicPr>
          <p:nvPr>
            <p:ph idx="1"/>
          </p:nvPr>
        </p:nvPicPr>
        <p:blipFill>
          <a:blip r:embed="rId2"/>
          <a:stretch>
            <a:fillRect/>
          </a:stretch>
        </p:blipFill>
        <p:spPr>
          <a:xfrm>
            <a:off x="2147107" y="4346378"/>
            <a:ext cx="4468306" cy="2049186"/>
          </a:xfrm>
        </p:spPr>
      </p:pic>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a:t>BDR´S</a:t>
            </a:r>
          </a:p>
        </p:txBody>
      </p:sp>
      <p:pic>
        <p:nvPicPr>
          <p:cNvPr id="5" name="Imagem 4" descr="Calendário&#10;&#10;Descrição gerada automaticamente">
            <a:extLst>
              <a:ext uri="{FF2B5EF4-FFF2-40B4-BE49-F238E27FC236}">
                <a16:creationId xmlns:a16="http://schemas.microsoft.com/office/drawing/2014/main" id="{807618AE-69F9-4518-BDB7-9513DDF6B21E}"/>
              </a:ext>
            </a:extLst>
          </p:cNvPr>
          <p:cNvPicPr>
            <a:picLocks noChangeAspect="1"/>
          </p:cNvPicPr>
          <p:nvPr/>
        </p:nvPicPr>
        <p:blipFill>
          <a:blip r:embed="rId3"/>
          <a:stretch>
            <a:fillRect/>
          </a:stretch>
        </p:blipFill>
        <p:spPr>
          <a:xfrm>
            <a:off x="870351" y="2311121"/>
            <a:ext cx="7021818" cy="1799484"/>
          </a:xfrm>
          <a:prstGeom prst="rect">
            <a:avLst/>
          </a:prstGeom>
        </p:spPr>
      </p:pic>
      <p:sp>
        <p:nvSpPr>
          <p:cNvPr id="6" name="Retângulo 5">
            <a:extLst>
              <a:ext uri="{FF2B5EF4-FFF2-40B4-BE49-F238E27FC236}">
                <a16:creationId xmlns:a16="http://schemas.microsoft.com/office/drawing/2014/main" id="{FA198132-A7BE-4C27-AFE5-C34381596DBB}"/>
              </a:ext>
            </a:extLst>
          </p:cNvPr>
          <p:cNvSpPr/>
          <p:nvPr/>
        </p:nvSpPr>
        <p:spPr>
          <a:xfrm>
            <a:off x="7913091" y="2523373"/>
            <a:ext cx="2238113"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+/- 850</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9" name="Retângulo 8">
            <a:extLst>
              <a:ext uri="{FF2B5EF4-FFF2-40B4-BE49-F238E27FC236}">
                <a16:creationId xmlns:a16="http://schemas.microsoft.com/office/drawing/2014/main" id="{2DE42CAC-06B3-44B8-A7E5-DA65DCFE2699}"/>
              </a:ext>
            </a:extLst>
          </p:cNvPr>
          <p:cNvSpPr/>
          <p:nvPr/>
        </p:nvSpPr>
        <p:spPr>
          <a:xfrm>
            <a:off x="7913090" y="4909306"/>
            <a:ext cx="2238113"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+/- 3</a:t>
            </a:r>
            <a:r>
              <a:rPr lang="pt-BR" sz="5400" b="0" cap="none" spc="0" dirty="0">
                <a:ln w="0"/>
                <a:solidFill>
                  <a:schemeClr val="tx1"/>
                </a:solidFill>
                <a:effectLst>
                  <a:outerShdw blurRad="38100" dist="19050" dir="2700000" algn="tl" rotWithShape="0">
                    <a:schemeClr val="dk1">
                      <a:alpha val="40000"/>
                    </a:schemeClr>
                  </a:outerShdw>
                </a:effectLst>
              </a:rPr>
              <a:t>70</a:t>
            </a:r>
          </a:p>
        </p:txBody>
      </p:sp>
    </p:spTree>
    <p:extLst>
      <p:ext uri="{BB962C8B-B14F-4D97-AF65-F5344CB8AC3E}">
        <p14:creationId xmlns:p14="http://schemas.microsoft.com/office/powerpoint/2010/main" val="10589108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1D25FA-976C-4E5C-A6B0-B716E9910415}"/>
              </a:ext>
            </a:extLst>
          </p:cNvPr>
          <p:cNvSpPr>
            <a:spLocks noGrp="1"/>
          </p:cNvSpPr>
          <p:nvPr>
            <p:ph type="title"/>
          </p:nvPr>
        </p:nvSpPr>
        <p:spPr/>
        <p:txBody>
          <a:bodyPr>
            <a:normAutofit/>
          </a:bodyPr>
          <a:lstStyle/>
          <a:p>
            <a:r>
              <a:rPr lang="pt-BR" sz="4400" dirty="0" err="1"/>
              <a:t>etf´s</a:t>
            </a:r>
            <a:endParaRPr lang="pt-BR" sz="4400" dirty="0"/>
          </a:p>
        </p:txBody>
      </p:sp>
      <p:sp>
        <p:nvSpPr>
          <p:cNvPr id="3" name="Espaço Reservado para Conteúdo 2">
            <a:extLst>
              <a:ext uri="{FF2B5EF4-FFF2-40B4-BE49-F238E27FC236}">
                <a16:creationId xmlns:a16="http://schemas.microsoft.com/office/drawing/2014/main" id="{A903E2DD-F161-4DC4-B15C-7E46F193874A}"/>
              </a:ext>
            </a:extLst>
          </p:cNvPr>
          <p:cNvSpPr>
            <a:spLocks noGrp="1"/>
          </p:cNvSpPr>
          <p:nvPr>
            <p:ph idx="1"/>
          </p:nvPr>
        </p:nvSpPr>
        <p:spPr/>
        <p:txBody>
          <a:bodyPr/>
          <a:lstStyle/>
          <a:p>
            <a:r>
              <a:rPr lang="pt-BR" sz="4400" dirty="0"/>
              <a:t>E</a:t>
            </a:r>
            <a:r>
              <a:rPr lang="pt-BR" dirty="0"/>
              <a:t>xchange </a:t>
            </a:r>
            <a:r>
              <a:rPr lang="pt-BR" sz="4400" dirty="0" err="1"/>
              <a:t>T</a:t>
            </a:r>
            <a:r>
              <a:rPr lang="pt-BR" dirty="0" err="1"/>
              <a:t>raded</a:t>
            </a:r>
            <a:r>
              <a:rPr lang="pt-BR" dirty="0"/>
              <a:t>  </a:t>
            </a:r>
            <a:r>
              <a:rPr lang="pt-BR" sz="4400" dirty="0" err="1"/>
              <a:t>F</a:t>
            </a:r>
            <a:r>
              <a:rPr lang="pt-BR" dirty="0" err="1"/>
              <a:t>unds</a:t>
            </a:r>
            <a:endParaRPr lang="pt-BR" dirty="0"/>
          </a:p>
          <a:p>
            <a:endParaRPr lang="pt-BR" dirty="0"/>
          </a:p>
          <a:p>
            <a:pPr marL="2271400" lvl="7" indent="0">
              <a:buNone/>
            </a:pPr>
            <a:r>
              <a:rPr lang="pt-BR" dirty="0"/>
              <a:t>Fundos de Investimentos de Índices</a:t>
            </a:r>
          </a:p>
        </p:txBody>
      </p:sp>
      <p:sp>
        <p:nvSpPr>
          <p:cNvPr id="4" name="Estrela: 7 Pontas 3">
            <a:extLst>
              <a:ext uri="{FF2B5EF4-FFF2-40B4-BE49-F238E27FC236}">
                <a16:creationId xmlns:a16="http://schemas.microsoft.com/office/drawing/2014/main" id="{D64D78E1-4EB0-4994-BD37-F7D75DE2672F}"/>
              </a:ext>
            </a:extLst>
          </p:cNvPr>
          <p:cNvSpPr/>
          <p:nvPr/>
        </p:nvSpPr>
        <p:spPr>
          <a:xfrm rot="646840">
            <a:off x="8724550" y="2776756"/>
            <a:ext cx="1442907" cy="133385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PGBL</a:t>
            </a:r>
          </a:p>
        </p:txBody>
      </p:sp>
      <p:sp>
        <p:nvSpPr>
          <p:cNvPr id="5" name="Estrela: 7 Pontas 4">
            <a:extLst>
              <a:ext uri="{FF2B5EF4-FFF2-40B4-BE49-F238E27FC236}">
                <a16:creationId xmlns:a16="http://schemas.microsoft.com/office/drawing/2014/main" id="{B60BBDC2-F8BD-4FED-8828-B75EE054D6DC}"/>
              </a:ext>
            </a:extLst>
          </p:cNvPr>
          <p:cNvSpPr/>
          <p:nvPr/>
        </p:nvSpPr>
        <p:spPr>
          <a:xfrm rot="19422743">
            <a:off x="8016314" y="3639383"/>
            <a:ext cx="1442907" cy="1333850"/>
          </a:xfrm>
          <a:prstGeom prst="star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pt-BR" dirty="0"/>
              <a:t>VGBL</a:t>
            </a:r>
          </a:p>
        </p:txBody>
      </p:sp>
      <p:sp>
        <p:nvSpPr>
          <p:cNvPr id="6" name="Estrela: 7 Pontas 5">
            <a:extLst>
              <a:ext uri="{FF2B5EF4-FFF2-40B4-BE49-F238E27FC236}">
                <a16:creationId xmlns:a16="http://schemas.microsoft.com/office/drawing/2014/main" id="{B00AFFBE-9DF7-468F-8DB3-341740F5B1A5}"/>
              </a:ext>
            </a:extLst>
          </p:cNvPr>
          <p:cNvSpPr/>
          <p:nvPr/>
        </p:nvSpPr>
        <p:spPr>
          <a:xfrm rot="1532497">
            <a:off x="9085497" y="3843556"/>
            <a:ext cx="1442907" cy="1333850"/>
          </a:xfrm>
          <a:prstGeom prst="star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pt-BR" dirty="0"/>
              <a:t>CDI</a:t>
            </a:r>
          </a:p>
        </p:txBody>
      </p:sp>
      <p:sp>
        <p:nvSpPr>
          <p:cNvPr id="7" name="Estrela: 7 Pontas 6">
            <a:extLst>
              <a:ext uri="{FF2B5EF4-FFF2-40B4-BE49-F238E27FC236}">
                <a16:creationId xmlns:a16="http://schemas.microsoft.com/office/drawing/2014/main" id="{7DE2AACD-198D-435D-9D24-3FC6D011336D}"/>
              </a:ext>
            </a:extLst>
          </p:cNvPr>
          <p:cNvSpPr/>
          <p:nvPr/>
        </p:nvSpPr>
        <p:spPr>
          <a:xfrm rot="20834051">
            <a:off x="8854084" y="4599769"/>
            <a:ext cx="1442907" cy="1333850"/>
          </a:xfrm>
          <a:prstGeom prst="star7">
            <a:avLst/>
          </a:prstGeom>
        </p:spPr>
        <p:style>
          <a:lnRef idx="0">
            <a:schemeClr val="dk1"/>
          </a:lnRef>
          <a:fillRef idx="3">
            <a:schemeClr val="dk1"/>
          </a:fillRef>
          <a:effectRef idx="3">
            <a:schemeClr val="dk1"/>
          </a:effectRef>
          <a:fontRef idx="minor">
            <a:schemeClr val="lt1"/>
          </a:fontRef>
        </p:style>
        <p:txBody>
          <a:bodyPr rtlCol="0" anchor="ctr"/>
          <a:lstStyle/>
          <a:p>
            <a:pPr algn="ctr"/>
            <a:r>
              <a:rPr lang="pt-BR" dirty="0"/>
              <a:t>SELIC</a:t>
            </a:r>
          </a:p>
        </p:txBody>
      </p:sp>
      <p:sp>
        <p:nvSpPr>
          <p:cNvPr id="8" name="Estrela: 7 Pontas 7">
            <a:extLst>
              <a:ext uri="{FF2B5EF4-FFF2-40B4-BE49-F238E27FC236}">
                <a16:creationId xmlns:a16="http://schemas.microsoft.com/office/drawing/2014/main" id="{3795B020-3EFB-4F42-8E5B-D7BB9B1D0848}"/>
              </a:ext>
            </a:extLst>
          </p:cNvPr>
          <p:cNvSpPr/>
          <p:nvPr/>
        </p:nvSpPr>
        <p:spPr>
          <a:xfrm rot="20219252">
            <a:off x="9626698" y="2867715"/>
            <a:ext cx="1442907" cy="1333850"/>
          </a:xfrm>
          <a:prstGeom prst="star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pt-BR" dirty="0"/>
              <a:t>CDB</a:t>
            </a:r>
          </a:p>
        </p:txBody>
      </p:sp>
    </p:spTree>
    <p:extLst>
      <p:ext uri="{BB962C8B-B14F-4D97-AF65-F5344CB8AC3E}">
        <p14:creationId xmlns:p14="http://schemas.microsoft.com/office/powerpoint/2010/main" val="3429470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1D25FA-976C-4E5C-A6B0-B716E9910415}"/>
              </a:ext>
            </a:extLst>
          </p:cNvPr>
          <p:cNvSpPr>
            <a:spLocks noGrp="1"/>
          </p:cNvSpPr>
          <p:nvPr>
            <p:ph type="title"/>
          </p:nvPr>
        </p:nvSpPr>
        <p:spPr/>
        <p:txBody>
          <a:bodyPr>
            <a:normAutofit/>
          </a:bodyPr>
          <a:lstStyle/>
          <a:p>
            <a:r>
              <a:rPr lang="pt-BR" sz="4400" dirty="0" err="1"/>
              <a:t>etf´s</a:t>
            </a:r>
            <a:endParaRPr lang="pt-BR" sz="4400" dirty="0"/>
          </a:p>
        </p:txBody>
      </p:sp>
      <p:pic>
        <p:nvPicPr>
          <p:cNvPr id="10" name="Imagem 9" descr="Ícone&#10;&#10;Descrição gerada automaticamente">
            <a:extLst>
              <a:ext uri="{FF2B5EF4-FFF2-40B4-BE49-F238E27FC236}">
                <a16:creationId xmlns:a16="http://schemas.microsoft.com/office/drawing/2014/main" id="{32A25D66-1F31-0B3B-A4B8-1D1BEA1099A0}"/>
              </a:ext>
            </a:extLst>
          </p:cNvPr>
          <p:cNvPicPr>
            <a:picLocks noChangeAspect="1"/>
          </p:cNvPicPr>
          <p:nvPr/>
        </p:nvPicPr>
        <p:blipFill>
          <a:blip r:embed="rId2"/>
          <a:stretch>
            <a:fillRect/>
          </a:stretch>
        </p:blipFill>
        <p:spPr>
          <a:xfrm>
            <a:off x="852593" y="3149508"/>
            <a:ext cx="2155527" cy="2599946"/>
          </a:xfrm>
          <a:prstGeom prst="rect">
            <a:avLst/>
          </a:prstGeom>
        </p:spPr>
      </p:pic>
      <p:sp>
        <p:nvSpPr>
          <p:cNvPr id="11" name="Retângulo 10">
            <a:extLst>
              <a:ext uri="{FF2B5EF4-FFF2-40B4-BE49-F238E27FC236}">
                <a16:creationId xmlns:a16="http://schemas.microsoft.com/office/drawing/2014/main" id="{4155CD93-85EA-F743-BDB7-D66666F37984}"/>
              </a:ext>
            </a:extLst>
          </p:cNvPr>
          <p:cNvSpPr/>
          <p:nvPr/>
        </p:nvSpPr>
        <p:spPr>
          <a:xfrm>
            <a:off x="3475045" y="2505670"/>
            <a:ext cx="6609245" cy="923330"/>
          </a:xfrm>
          <a:prstGeom prst="rect">
            <a:avLst/>
          </a:prstGeom>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Fundo de Investimento</a:t>
            </a:r>
          </a:p>
        </p:txBody>
      </p:sp>
      <p:cxnSp>
        <p:nvCxnSpPr>
          <p:cNvPr id="13" name="Conector de Seta Reta 12">
            <a:extLst>
              <a:ext uri="{FF2B5EF4-FFF2-40B4-BE49-F238E27FC236}">
                <a16:creationId xmlns:a16="http://schemas.microsoft.com/office/drawing/2014/main" id="{663B2441-1547-9D21-19B1-5D16F4237566}"/>
              </a:ext>
            </a:extLst>
          </p:cNvPr>
          <p:cNvCxnSpPr/>
          <p:nvPr/>
        </p:nvCxnSpPr>
        <p:spPr>
          <a:xfrm flipH="1">
            <a:off x="6281159" y="3631963"/>
            <a:ext cx="358923" cy="117077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5" name="Imagem 14" descr="Uma imagem contendo mesa, par, fileira, cavalo&#10;&#10;Descrição gerada automaticamente">
            <a:extLst>
              <a:ext uri="{FF2B5EF4-FFF2-40B4-BE49-F238E27FC236}">
                <a16:creationId xmlns:a16="http://schemas.microsoft.com/office/drawing/2014/main" id="{F2F0E413-FF0F-8713-60FF-32C1E7E049CB}"/>
              </a:ext>
            </a:extLst>
          </p:cNvPr>
          <p:cNvPicPr>
            <a:picLocks noChangeAspect="1"/>
          </p:cNvPicPr>
          <p:nvPr/>
        </p:nvPicPr>
        <p:blipFill>
          <a:blip r:embed="rId3"/>
          <a:stretch>
            <a:fillRect/>
          </a:stretch>
        </p:blipFill>
        <p:spPr>
          <a:xfrm>
            <a:off x="3728816" y="4449481"/>
            <a:ext cx="4364052" cy="2312948"/>
          </a:xfrm>
          <a:prstGeom prst="rect">
            <a:avLst/>
          </a:prstGeom>
        </p:spPr>
      </p:pic>
    </p:spTree>
    <p:extLst>
      <p:ext uri="{BB962C8B-B14F-4D97-AF65-F5344CB8AC3E}">
        <p14:creationId xmlns:p14="http://schemas.microsoft.com/office/powerpoint/2010/main" val="21287869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581192" y="2180496"/>
            <a:ext cx="11029615" cy="4295805"/>
          </a:xfrm>
        </p:spPr>
        <p:txBody>
          <a:bodyPr>
            <a:normAutofit fontScale="77500" lnSpcReduction="20000"/>
          </a:bodyPr>
          <a:lstStyle/>
          <a:p>
            <a:pPr marL="0" indent="0" algn="just">
              <a:buNone/>
            </a:pPr>
            <a:r>
              <a:rPr lang="pt-BR" dirty="0">
                <a:solidFill>
                  <a:srgbClr val="333333"/>
                </a:solidFill>
                <a:latin typeface="Helvetica Neue"/>
              </a:rPr>
              <a:t>	</a:t>
            </a:r>
            <a:r>
              <a:rPr lang="pt-BR" b="0" i="0" dirty="0">
                <a:solidFill>
                  <a:srgbClr val="333333"/>
                </a:solidFill>
                <a:effectLst/>
                <a:latin typeface="Helvetica Neue"/>
              </a:rPr>
              <a:t>ETF nada mais é do que um fundo de investimentos, ou seja, representa uma espécie de “condomínio” de investidores que aplicam seus recursos em conjunto. Ele possui, no entanto, algumas características específicas que o distingue dos fundos tradicionais. São duas, principalmente:</a:t>
            </a:r>
          </a:p>
          <a:p>
            <a:pPr algn="just"/>
            <a:r>
              <a:rPr lang="pt-BR" b="0" i="0" dirty="0">
                <a:solidFill>
                  <a:srgbClr val="333333"/>
                </a:solidFill>
                <a:effectLst/>
                <a:latin typeface="Helvetica Neue"/>
              </a:rPr>
              <a:t>Os </a:t>
            </a:r>
            <a:r>
              <a:rPr lang="pt-BR" b="0" i="0" dirty="0" err="1">
                <a:solidFill>
                  <a:srgbClr val="333333"/>
                </a:solidFill>
                <a:effectLst/>
                <a:latin typeface="Helvetica Neue"/>
              </a:rPr>
              <a:t>ETFs</a:t>
            </a:r>
            <a:r>
              <a:rPr lang="pt-BR" b="0" i="0" dirty="0">
                <a:solidFill>
                  <a:srgbClr val="333333"/>
                </a:solidFill>
                <a:effectLst/>
                <a:latin typeface="Helvetica Neue"/>
              </a:rPr>
              <a:t> sempre são atrelados a um índice de referência, também chamado de subjacente. Significa que o gestor ajusta a composição do ETF de modo que ela seja a mais parecida possível com a do indicador. Imagine um fundo de índice ligado ao </a:t>
            </a:r>
            <a:r>
              <a:rPr lang="pt-BR" b="1" i="0" u="none" strike="noStrike" dirty="0" err="1">
                <a:solidFill>
                  <a:srgbClr val="333333"/>
                </a:solidFill>
                <a:effectLst/>
                <a:latin typeface="Helvetica Neue"/>
              </a:rPr>
              <a:t>ibovespa</a:t>
            </a:r>
            <a:r>
              <a:rPr lang="pt-BR" b="0" i="0" dirty="0">
                <a:solidFill>
                  <a:srgbClr val="333333"/>
                </a:solidFill>
                <a:effectLst/>
                <a:latin typeface="Helvetica Neue"/>
              </a:rPr>
              <a:t>. O papel do gestor, nesse caso, será usar os recursos dos investidores para comprar as mesmas ações incluídas na carteira do índice, e na mesma proporção.</a:t>
            </a:r>
          </a:p>
          <a:p>
            <a:pPr algn="just"/>
            <a:r>
              <a:rPr lang="pt-BR" b="0" i="0" dirty="0">
                <a:solidFill>
                  <a:srgbClr val="333333"/>
                </a:solidFill>
                <a:effectLst/>
                <a:latin typeface="Helvetica Neue"/>
              </a:rPr>
              <a:t>As cotas dos </a:t>
            </a:r>
            <a:r>
              <a:rPr lang="pt-BR" b="0" i="0" dirty="0" err="1">
                <a:solidFill>
                  <a:srgbClr val="333333"/>
                </a:solidFill>
                <a:effectLst/>
                <a:latin typeface="Helvetica Neue"/>
              </a:rPr>
              <a:t>ETFs</a:t>
            </a:r>
            <a:r>
              <a:rPr lang="pt-BR" b="0" i="0" dirty="0">
                <a:solidFill>
                  <a:srgbClr val="333333"/>
                </a:solidFill>
                <a:effectLst/>
                <a:latin typeface="Helvetica Neue"/>
              </a:rPr>
              <a:t> são negociadas no pregão da bolsa de valores como se fossem ações. Seu desempenho oscila conforme a performance dos papéis contemplados pela sua carteira, e também responde à oferta e à demanda pelas cotas no mercado.</a:t>
            </a:r>
          </a:p>
          <a:p>
            <a:pPr marL="0" indent="0" algn="just">
              <a:buNone/>
            </a:pPr>
            <a:r>
              <a:rPr lang="pt-BR" b="0" i="0" dirty="0">
                <a:solidFill>
                  <a:srgbClr val="333333"/>
                </a:solidFill>
                <a:effectLst/>
                <a:latin typeface="Helvetica Neue"/>
              </a:rPr>
              <a:t>	O mercado de </a:t>
            </a:r>
            <a:r>
              <a:rPr lang="pt-BR" b="0" i="0" dirty="0" err="1">
                <a:solidFill>
                  <a:srgbClr val="333333"/>
                </a:solidFill>
                <a:effectLst/>
                <a:latin typeface="Helvetica Neue"/>
              </a:rPr>
              <a:t>ETFs</a:t>
            </a:r>
            <a:r>
              <a:rPr lang="pt-BR" b="0" i="0" dirty="0">
                <a:solidFill>
                  <a:srgbClr val="333333"/>
                </a:solidFill>
                <a:effectLst/>
                <a:latin typeface="Helvetica Neue"/>
              </a:rPr>
              <a:t> é muito conhecido e desenvolvido no exterior. No Brasil, foi regulamentado em 2002, mas apenas mais recentemente passou a ganhar mais relevância na carteira dos investidores.</a:t>
            </a:r>
          </a:p>
          <a:p>
            <a:pPr marL="0" indent="0" algn="just">
              <a:buNone/>
            </a:pPr>
            <a:r>
              <a:rPr lang="pt-BR" b="0" i="0" dirty="0">
                <a:solidFill>
                  <a:srgbClr val="333333"/>
                </a:solidFill>
                <a:effectLst/>
                <a:latin typeface="Helvetica Neue"/>
              </a:rPr>
              <a:t>	O primeiro ETF brasileiro, conhecido como </a:t>
            </a:r>
            <a:r>
              <a:rPr lang="pt-BR" b="1" i="0" u="none" strike="noStrike" dirty="0">
                <a:solidFill>
                  <a:srgbClr val="333333"/>
                </a:solidFill>
                <a:effectLst/>
                <a:latin typeface="Helvetica Neue"/>
              </a:rPr>
              <a:t>PIBB</a:t>
            </a:r>
            <a:r>
              <a:rPr lang="pt-BR" b="0" i="0" dirty="0">
                <a:solidFill>
                  <a:srgbClr val="333333"/>
                </a:solidFill>
                <a:effectLst/>
                <a:latin typeface="Helvetica Neue"/>
              </a:rPr>
              <a:t> (ou Papéis de Índice Brasil Bovespa), existe desde 2004. Ele é referenciado no IBrX-50 – índice formado pelas 50 ações mais negociadas e representativas da bolsa brasileira – e foi criado para estimular o acesso dos pequenos investidores ao mercado de ações. </a:t>
            </a:r>
          </a:p>
          <a:p>
            <a:pPr marL="0" indent="0" algn="just">
              <a:buNone/>
            </a:pPr>
            <a:r>
              <a:rPr lang="pt-BR" b="0" i="0" dirty="0">
                <a:solidFill>
                  <a:srgbClr val="333333"/>
                </a:solidFill>
                <a:effectLst/>
                <a:latin typeface="Helvetica Neue"/>
              </a:rPr>
              <a:t>	Nos últimos anos, uma série de novos </a:t>
            </a:r>
            <a:r>
              <a:rPr lang="pt-BR" b="0" i="0" dirty="0" err="1">
                <a:solidFill>
                  <a:srgbClr val="333333"/>
                </a:solidFill>
                <a:effectLst/>
                <a:latin typeface="Helvetica Neue"/>
              </a:rPr>
              <a:t>ETFs</a:t>
            </a:r>
            <a:r>
              <a:rPr lang="pt-BR" b="0" i="0" dirty="0">
                <a:solidFill>
                  <a:srgbClr val="333333"/>
                </a:solidFill>
                <a:effectLst/>
                <a:latin typeface="Helvetica Neue"/>
              </a:rPr>
              <a:t> foram lançados no país, referenciados em índices como Ibovespa, Índice de Governança Corporativa (IGC), Índice de Sustentabilidade Empresarial (ISE), Índice de Dividendos (IDIV) e até S&amp;P 500, um dos principais índices do mercado americano de ações. Também existem hoje </a:t>
            </a:r>
            <a:r>
              <a:rPr lang="pt-BR" b="0" i="0" dirty="0" err="1">
                <a:solidFill>
                  <a:srgbClr val="333333"/>
                </a:solidFill>
                <a:effectLst/>
                <a:latin typeface="Helvetica Neue"/>
              </a:rPr>
              <a:t>ETFs</a:t>
            </a:r>
            <a:r>
              <a:rPr lang="pt-BR" b="0" i="0" dirty="0">
                <a:solidFill>
                  <a:srgbClr val="333333"/>
                </a:solidFill>
                <a:effectLst/>
                <a:latin typeface="Helvetica Neue"/>
              </a:rPr>
              <a:t> que têm como base índices de renda fixa, como o IMA-B (que acompanha o desempenho de títulos públicos atrelados à inflação).</a:t>
            </a:r>
          </a:p>
          <a:p>
            <a:pPr marL="0" indent="0" algn="l">
              <a:buNone/>
            </a:pPr>
            <a:r>
              <a:rPr lang="pt-BR" b="0" i="0" dirty="0">
                <a:solidFill>
                  <a:srgbClr val="333333"/>
                </a:solidFill>
                <a:effectLst/>
                <a:latin typeface="Helvetica Neue"/>
              </a:rPr>
              <a:t>	</a:t>
            </a:r>
            <a:endParaRPr lang="pt-BR" b="0" i="0" dirty="0">
              <a:solidFill>
                <a:srgbClr val="343A40"/>
              </a:solidFill>
              <a:effectLst/>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Tree>
    <p:extLst>
      <p:ext uri="{BB962C8B-B14F-4D97-AF65-F5344CB8AC3E}">
        <p14:creationId xmlns:p14="http://schemas.microsoft.com/office/powerpoint/2010/main" val="4290519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p:txBody>
          <a:bodyPr/>
          <a:lstStyle/>
          <a:p>
            <a:pPr algn="l" rtl="0"/>
            <a:r>
              <a:rPr lang="pt-BR" b="0" i="0" dirty="0">
                <a:solidFill>
                  <a:srgbClr val="343A40"/>
                </a:solidFill>
                <a:effectLst/>
                <a:latin typeface="Helvetica Neue"/>
              </a:rPr>
              <a:t>TIPOS</a:t>
            </a:r>
          </a:p>
          <a:p>
            <a:pPr algn="l" rtl="0"/>
            <a:endParaRPr lang="pt-BR" dirty="0">
              <a:solidFill>
                <a:srgbClr val="343A40"/>
              </a:solidFill>
              <a:latin typeface="Helvetica Neue"/>
            </a:endParaRPr>
          </a:p>
          <a:p>
            <a:pPr algn="l" rtl="0"/>
            <a:endParaRPr lang="pt-BR" b="0" i="0" dirty="0">
              <a:solidFill>
                <a:srgbClr val="343A40"/>
              </a:solidFill>
              <a:effectLst/>
              <a:latin typeface="Helvetica Neue"/>
            </a:endParaRPr>
          </a:p>
          <a:p>
            <a:pPr marL="0" indent="0" algn="just">
              <a:buNone/>
            </a:pPr>
            <a:r>
              <a:rPr lang="pt-BR" b="0" i="0" dirty="0">
                <a:solidFill>
                  <a:srgbClr val="333333"/>
                </a:solidFill>
                <a:effectLst/>
                <a:latin typeface="Helvetica Neue"/>
              </a:rPr>
              <a:t>	No mercado global de </a:t>
            </a:r>
            <a:r>
              <a:rPr lang="pt-BR" b="0" i="0" dirty="0" err="1">
                <a:solidFill>
                  <a:srgbClr val="333333"/>
                </a:solidFill>
                <a:effectLst/>
                <a:latin typeface="Helvetica Neue"/>
              </a:rPr>
              <a:t>ETFs</a:t>
            </a:r>
            <a:r>
              <a:rPr lang="pt-BR" b="0" i="0" dirty="0">
                <a:solidFill>
                  <a:srgbClr val="333333"/>
                </a:solidFill>
                <a:effectLst/>
                <a:latin typeface="Helvetica Neue"/>
              </a:rPr>
              <a:t>, há uma variedade grande de tipos diferentes de ETF. São muito conhecidos os fundos de índices de ações, e só nesse grupo já existem muitas opções: </a:t>
            </a:r>
            <a:r>
              <a:rPr lang="pt-BR" b="0" i="0" dirty="0" err="1">
                <a:solidFill>
                  <a:srgbClr val="333333"/>
                </a:solidFill>
                <a:effectLst/>
                <a:latin typeface="Helvetica Neue"/>
              </a:rPr>
              <a:t>ETFs</a:t>
            </a:r>
            <a:r>
              <a:rPr lang="pt-BR" b="0" i="0" dirty="0">
                <a:solidFill>
                  <a:srgbClr val="333333"/>
                </a:solidFill>
                <a:effectLst/>
                <a:latin typeface="Helvetica Neue"/>
              </a:rPr>
              <a:t> de índices amplos, segmentados, setoriais, nacionais ou internacionais. Mas há também fundos de outros tipos de índices, como </a:t>
            </a:r>
            <a:r>
              <a:rPr lang="pt-BR" b="0" i="0" dirty="0" err="1">
                <a:solidFill>
                  <a:srgbClr val="333333"/>
                </a:solidFill>
                <a:effectLst/>
                <a:latin typeface="Helvetica Neue"/>
              </a:rPr>
              <a:t>ETFs</a:t>
            </a:r>
            <a:r>
              <a:rPr lang="pt-BR" b="0" i="0" dirty="0">
                <a:solidFill>
                  <a:srgbClr val="333333"/>
                </a:solidFill>
                <a:effectLst/>
                <a:latin typeface="Helvetica Neue"/>
              </a:rPr>
              <a:t> de moedas, de commodities ou de papéis de renda fixa.</a:t>
            </a:r>
          </a:p>
          <a:p>
            <a:pPr marL="0" indent="0" algn="just">
              <a:buNone/>
            </a:pPr>
            <a:r>
              <a:rPr lang="pt-BR" b="0" i="0" dirty="0">
                <a:solidFill>
                  <a:srgbClr val="333333"/>
                </a:solidFill>
                <a:effectLst/>
                <a:latin typeface="Helvetica Neue"/>
              </a:rPr>
              <a:t>	No mercado brasileiro, os </a:t>
            </a:r>
            <a:r>
              <a:rPr lang="pt-BR" b="0" i="0" dirty="0" err="1">
                <a:solidFill>
                  <a:srgbClr val="333333"/>
                </a:solidFill>
                <a:effectLst/>
                <a:latin typeface="Helvetica Neue"/>
              </a:rPr>
              <a:t>ETFs</a:t>
            </a:r>
            <a:r>
              <a:rPr lang="pt-BR" b="0" i="0" dirty="0">
                <a:solidFill>
                  <a:srgbClr val="333333"/>
                </a:solidFill>
                <a:effectLst/>
                <a:latin typeface="Helvetica Neue"/>
              </a:rPr>
              <a:t> de renda variável são os mais numerosos. Existem também </a:t>
            </a:r>
            <a:r>
              <a:rPr lang="pt-BR" b="0" i="0" dirty="0" err="1">
                <a:solidFill>
                  <a:srgbClr val="333333"/>
                </a:solidFill>
                <a:effectLst/>
                <a:latin typeface="Helvetica Neue"/>
              </a:rPr>
              <a:t>ETFs</a:t>
            </a:r>
            <a:r>
              <a:rPr lang="pt-BR" b="0" i="0" dirty="0">
                <a:solidFill>
                  <a:srgbClr val="333333"/>
                </a:solidFill>
                <a:effectLst/>
                <a:latin typeface="Helvetica Neue"/>
              </a:rPr>
              <a:t> de renda fixa, que replicam índices formados por títulos públicos com diferentes prazos médios de vencimento e </a:t>
            </a:r>
            <a:r>
              <a:rPr lang="pt-BR" b="0" i="0" dirty="0" err="1">
                <a:solidFill>
                  <a:srgbClr val="333333"/>
                </a:solidFill>
                <a:effectLst/>
                <a:latin typeface="Helvetica Neue"/>
              </a:rPr>
              <a:t>ETF´s</a:t>
            </a:r>
            <a:r>
              <a:rPr lang="pt-BR" b="0" i="0" dirty="0">
                <a:solidFill>
                  <a:srgbClr val="333333"/>
                </a:solidFill>
                <a:effectLst/>
                <a:latin typeface="Helvetica Neue"/>
              </a:rPr>
              <a:t> de </a:t>
            </a:r>
            <a:r>
              <a:rPr lang="pt-BR" b="0" i="0" dirty="0" err="1">
                <a:solidFill>
                  <a:srgbClr val="333333"/>
                </a:solidFill>
                <a:effectLst/>
                <a:latin typeface="Helvetica Neue"/>
              </a:rPr>
              <a:t>cryptomoedas</a:t>
            </a:r>
            <a:r>
              <a:rPr lang="pt-BR" b="0" i="0" dirty="0">
                <a:solidFill>
                  <a:srgbClr val="333333"/>
                </a:solidFill>
                <a:effectLst/>
                <a:latin typeface="Helvetica Neue"/>
              </a:rPr>
              <a:t>.</a:t>
            </a:r>
          </a:p>
          <a:p>
            <a:pPr algn="l" rtl="0"/>
            <a:endParaRPr lang="pt-BR" b="0" i="0" dirty="0">
              <a:solidFill>
                <a:srgbClr val="343A40"/>
              </a:solidFill>
              <a:effectLst/>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Tree>
    <p:extLst>
      <p:ext uri="{BB962C8B-B14F-4D97-AF65-F5344CB8AC3E}">
        <p14:creationId xmlns:p14="http://schemas.microsoft.com/office/powerpoint/2010/main" val="36620344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p:txBody>
          <a:bodyPr/>
          <a:lstStyle/>
          <a:p>
            <a:pPr algn="l" rtl="0"/>
            <a:r>
              <a:rPr lang="pt-BR" dirty="0" err="1">
                <a:solidFill>
                  <a:srgbClr val="343A40"/>
                </a:solidFill>
                <a:latin typeface="Helvetica Neue"/>
              </a:rPr>
              <a:t>ETF´s</a:t>
            </a:r>
            <a:r>
              <a:rPr lang="pt-BR" dirty="0">
                <a:solidFill>
                  <a:srgbClr val="343A40"/>
                </a:solidFill>
                <a:latin typeface="Helvetica Neue"/>
              </a:rPr>
              <a:t> (terminam com 11 – BOVA11)</a:t>
            </a:r>
          </a:p>
          <a:p>
            <a:pPr algn="l" rtl="0"/>
            <a:r>
              <a:rPr lang="pt-BR" dirty="0" err="1">
                <a:solidFill>
                  <a:srgbClr val="343A40"/>
                </a:solidFill>
                <a:latin typeface="Helvetica Neue"/>
              </a:rPr>
              <a:t>BDR´s</a:t>
            </a:r>
            <a:r>
              <a:rPr lang="pt-BR" dirty="0">
                <a:solidFill>
                  <a:srgbClr val="343A40"/>
                </a:solidFill>
                <a:latin typeface="Helvetica Neue"/>
              </a:rPr>
              <a:t> de </a:t>
            </a:r>
            <a:r>
              <a:rPr lang="pt-BR" dirty="0" err="1">
                <a:solidFill>
                  <a:srgbClr val="343A40"/>
                </a:solidFill>
                <a:latin typeface="Helvetica Neue"/>
              </a:rPr>
              <a:t>ETF´s</a:t>
            </a:r>
            <a:r>
              <a:rPr lang="pt-BR" dirty="0">
                <a:solidFill>
                  <a:srgbClr val="343A40"/>
                </a:solidFill>
                <a:latin typeface="Helvetica Neue"/>
              </a:rPr>
              <a:t>  (terminam com 39  - SIVR39) </a:t>
            </a:r>
          </a:p>
          <a:p>
            <a:pPr algn="l" rtl="0"/>
            <a:endParaRPr lang="pt-BR" b="0" i="0" dirty="0">
              <a:solidFill>
                <a:srgbClr val="343A40"/>
              </a:solidFill>
              <a:effectLst/>
              <a:latin typeface="Helvetica Neue"/>
            </a:endParaRPr>
          </a:p>
          <a:p>
            <a:pPr algn="l" rtl="0"/>
            <a:endParaRPr lang="pt-BR" b="0" i="0" dirty="0">
              <a:solidFill>
                <a:srgbClr val="343A40"/>
              </a:solidFill>
              <a:effectLst/>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Tree>
    <p:extLst>
      <p:ext uri="{BB962C8B-B14F-4D97-AF65-F5344CB8AC3E}">
        <p14:creationId xmlns:p14="http://schemas.microsoft.com/office/powerpoint/2010/main" val="1351655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DC8C2B-36D6-AA55-F333-B8EC324F98B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6F07B50-B9B2-56AD-51C1-3EEE79DB8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0" name="Rectangle 9">
            <a:extLst>
              <a:ext uri="{FF2B5EF4-FFF2-40B4-BE49-F238E27FC236}">
                <a16:creationId xmlns:a16="http://schemas.microsoft.com/office/drawing/2014/main" id="{B80BF187-8C3F-DB0E-4EEC-E9114E754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Rectangle 11">
            <a:extLst>
              <a:ext uri="{FF2B5EF4-FFF2-40B4-BE49-F238E27FC236}">
                <a16:creationId xmlns:a16="http://schemas.microsoft.com/office/drawing/2014/main" id="{D3B2A437-CEC6-9C7A-56BF-BCFA7BA3B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4" name="Rectangle 13">
            <a:extLst>
              <a:ext uri="{FF2B5EF4-FFF2-40B4-BE49-F238E27FC236}">
                <a16:creationId xmlns:a16="http://schemas.microsoft.com/office/drawing/2014/main" id="{B000E19B-19A9-DBC3-403C-B1A86328D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25" name="Rectangle 15">
            <a:extLst>
              <a:ext uri="{FF2B5EF4-FFF2-40B4-BE49-F238E27FC236}">
                <a16:creationId xmlns:a16="http://schemas.microsoft.com/office/drawing/2014/main" id="{AAEA60EB-ACA8-BF1A-4EDA-86FC26CB8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7">
            <a:extLst>
              <a:ext uri="{FF2B5EF4-FFF2-40B4-BE49-F238E27FC236}">
                <a16:creationId xmlns:a16="http://schemas.microsoft.com/office/drawing/2014/main" id="{662EAC1D-DDD5-E92A-EEAA-0015C399B7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7" name="Rectangle 19">
            <a:extLst>
              <a:ext uri="{FF2B5EF4-FFF2-40B4-BE49-F238E27FC236}">
                <a16:creationId xmlns:a16="http://schemas.microsoft.com/office/drawing/2014/main" id="{C141A339-32B4-09D1-A855-B18A103383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420" y="457200"/>
            <a:ext cx="6248454" cy="585973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 name="Título 1">
            <a:extLst>
              <a:ext uri="{FF2B5EF4-FFF2-40B4-BE49-F238E27FC236}">
                <a16:creationId xmlns:a16="http://schemas.microsoft.com/office/drawing/2014/main" id="{CFE41005-0277-B6E3-5FC6-152740CAF9BE}"/>
              </a:ext>
            </a:extLst>
          </p:cNvPr>
          <p:cNvSpPr>
            <a:spLocks noGrp="1"/>
          </p:cNvSpPr>
          <p:nvPr>
            <p:ph type="title"/>
          </p:nvPr>
        </p:nvSpPr>
        <p:spPr>
          <a:xfrm>
            <a:off x="2156346" y="849745"/>
            <a:ext cx="5526993" cy="4745836"/>
          </a:xfrm>
        </p:spPr>
        <p:txBody>
          <a:bodyPr vert="horz" lIns="91440" tIns="45720" rIns="91440" bIns="45720" rtlCol="0" anchor="ctr">
            <a:normAutofit/>
          </a:bodyPr>
          <a:lstStyle/>
          <a:p>
            <a:r>
              <a:rPr lang="en-US" sz="5100">
                <a:solidFill>
                  <a:srgbClr val="FFFFFF"/>
                </a:solidFill>
              </a:rPr>
              <a:t>Globalização dos investimentos</a:t>
            </a:r>
          </a:p>
        </p:txBody>
      </p:sp>
      <p:sp>
        <p:nvSpPr>
          <p:cNvPr id="28" name="Rectangle 21">
            <a:extLst>
              <a:ext uri="{FF2B5EF4-FFF2-40B4-BE49-F238E27FC236}">
                <a16:creationId xmlns:a16="http://schemas.microsoft.com/office/drawing/2014/main" id="{CE815AB5-BE3B-4D8E-38B9-96486299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453642"/>
            <a:ext cx="3615595" cy="5863293"/>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 name="Espaço Reservado para Conteúdo 2">
            <a:extLst>
              <a:ext uri="{FF2B5EF4-FFF2-40B4-BE49-F238E27FC236}">
                <a16:creationId xmlns:a16="http://schemas.microsoft.com/office/drawing/2014/main" id="{3CC385F2-EBBD-CE38-75BF-B296BA1C7A3A}"/>
              </a:ext>
            </a:extLst>
          </p:cNvPr>
          <p:cNvSpPr>
            <a:spLocks noGrp="1"/>
          </p:cNvSpPr>
          <p:nvPr>
            <p:ph idx="1"/>
          </p:nvPr>
        </p:nvSpPr>
        <p:spPr>
          <a:xfrm>
            <a:off x="8317076" y="668740"/>
            <a:ext cx="3147043" cy="4926841"/>
          </a:xfrm>
        </p:spPr>
        <p:txBody>
          <a:bodyPr vert="horz" lIns="91440" tIns="45720" rIns="91440" bIns="45720" rtlCol="0" anchor="ctr">
            <a:normAutofit/>
          </a:bodyPr>
          <a:lstStyle/>
          <a:p>
            <a:pPr marL="0" indent="0">
              <a:buNone/>
            </a:pPr>
            <a:r>
              <a:rPr lang="en-US" sz="4400" cap="all" dirty="0" err="1">
                <a:solidFill>
                  <a:srgbClr val="FFFFFF"/>
                </a:solidFill>
              </a:rPr>
              <a:t>Porque</a:t>
            </a:r>
            <a:r>
              <a:rPr lang="en-US" sz="4400" cap="all" dirty="0">
                <a:solidFill>
                  <a:srgbClr val="FFFFFF"/>
                </a:solidFill>
              </a:rPr>
              <a:t> </a:t>
            </a:r>
            <a:r>
              <a:rPr lang="en-US" sz="4400" cap="all" dirty="0" err="1">
                <a:solidFill>
                  <a:srgbClr val="FFFFFF"/>
                </a:solidFill>
              </a:rPr>
              <a:t>não</a:t>
            </a:r>
            <a:r>
              <a:rPr lang="en-US" sz="4400" cap="all" dirty="0">
                <a:solidFill>
                  <a:srgbClr val="FFFFFF"/>
                </a:solidFill>
              </a:rPr>
              <a:t> </a:t>
            </a:r>
            <a:r>
              <a:rPr lang="en-US" sz="4400" cap="all" dirty="0" err="1">
                <a:solidFill>
                  <a:srgbClr val="FFFFFF"/>
                </a:solidFill>
              </a:rPr>
              <a:t>Dólar</a:t>
            </a:r>
            <a:r>
              <a:rPr lang="en-US" sz="4400" cap="all" dirty="0">
                <a:solidFill>
                  <a:srgbClr val="FFFFFF"/>
                </a:solidFill>
              </a:rPr>
              <a:t>  ?</a:t>
            </a:r>
          </a:p>
        </p:txBody>
      </p:sp>
    </p:spTree>
    <p:extLst>
      <p:ext uri="{BB962C8B-B14F-4D97-AF65-F5344CB8AC3E}">
        <p14:creationId xmlns:p14="http://schemas.microsoft.com/office/powerpoint/2010/main" val="4215837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Uma imagem contendo Gráfico&#10;&#10;Descrição gerada automaticamente">
            <a:extLst>
              <a:ext uri="{FF2B5EF4-FFF2-40B4-BE49-F238E27FC236}">
                <a16:creationId xmlns:a16="http://schemas.microsoft.com/office/drawing/2014/main" id="{35D18728-52E8-F72C-8072-116F95A3A36A}"/>
              </a:ext>
            </a:extLst>
          </p:cNvPr>
          <p:cNvPicPr>
            <a:picLocks noChangeAspect="1"/>
          </p:cNvPicPr>
          <p:nvPr/>
        </p:nvPicPr>
        <p:blipFill>
          <a:blip r:embed="rId2"/>
          <a:stretch>
            <a:fillRect/>
          </a:stretch>
        </p:blipFill>
        <p:spPr>
          <a:xfrm>
            <a:off x="5994183" y="2329310"/>
            <a:ext cx="5752707" cy="3533996"/>
          </a:xfrm>
          <a:prstGeom prst="rect">
            <a:avLst/>
          </a:prstGeom>
        </p:spPr>
      </p:pic>
      <p:pic>
        <p:nvPicPr>
          <p:cNvPr id="5" name="Espaço Reservado para Conteúdo 4" descr="Homem de terno e gravata&#10;&#10;Descrição gerada automaticamente">
            <a:extLst>
              <a:ext uri="{FF2B5EF4-FFF2-40B4-BE49-F238E27FC236}">
                <a16:creationId xmlns:a16="http://schemas.microsoft.com/office/drawing/2014/main" id="{C510FD0C-CE0E-4029-8DA8-7FB80ECB779F}"/>
              </a:ext>
            </a:extLst>
          </p:cNvPr>
          <p:cNvPicPr>
            <a:picLocks noGrp="1" noChangeAspect="1"/>
          </p:cNvPicPr>
          <p:nvPr>
            <p:ph idx="1"/>
          </p:nvPr>
        </p:nvPicPr>
        <p:blipFill>
          <a:blip r:embed="rId3"/>
          <a:stretch>
            <a:fillRect/>
          </a:stretch>
        </p:blipFill>
        <p:spPr>
          <a:xfrm>
            <a:off x="988555" y="3497488"/>
            <a:ext cx="588265" cy="1755652"/>
          </a:xfrm>
        </p:spPr>
      </p:pic>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
        <p:nvSpPr>
          <p:cNvPr id="9" name="Retângulo 8">
            <a:extLst>
              <a:ext uri="{FF2B5EF4-FFF2-40B4-BE49-F238E27FC236}">
                <a16:creationId xmlns:a16="http://schemas.microsoft.com/office/drawing/2014/main" id="{8BF80CA4-7061-4A24-9C5A-CFFC16B5C6A6}"/>
              </a:ext>
            </a:extLst>
          </p:cNvPr>
          <p:cNvSpPr/>
          <p:nvPr/>
        </p:nvSpPr>
        <p:spPr>
          <a:xfrm>
            <a:off x="2633743" y="3497488"/>
            <a:ext cx="2303516" cy="1569660"/>
          </a:xfrm>
          <a:prstGeom prst="rect">
            <a:avLst/>
          </a:prstGeom>
          <a:noFill/>
        </p:spPr>
        <p:txBody>
          <a:bodyPr wrap="square" lIns="91440" tIns="45720" rIns="91440" bIns="45720">
            <a:spAutoFit/>
          </a:bodyPr>
          <a:lstStyle/>
          <a:p>
            <a:pPr algn="ctr"/>
            <a:r>
              <a:rPr lang="pt-BR" sz="9600" b="0" cap="none" spc="0" dirty="0">
                <a:ln w="0"/>
                <a:solidFill>
                  <a:schemeClr val="tx1"/>
                </a:solidFill>
                <a:effectLst>
                  <a:outerShdw blurRad="38100" dist="19050" dir="2700000" algn="tl" rotWithShape="0">
                    <a:schemeClr val="dk1">
                      <a:alpha val="40000"/>
                    </a:schemeClr>
                  </a:outerShdw>
                </a:effectLst>
              </a:rPr>
              <a:t>95</a:t>
            </a:r>
          </a:p>
        </p:txBody>
      </p:sp>
      <p:sp>
        <p:nvSpPr>
          <p:cNvPr id="14" name="Seta: para Baixo 13">
            <a:extLst>
              <a:ext uri="{FF2B5EF4-FFF2-40B4-BE49-F238E27FC236}">
                <a16:creationId xmlns:a16="http://schemas.microsoft.com/office/drawing/2014/main" id="{E98879A2-C0DD-3A02-6254-A24B62743068}"/>
              </a:ext>
            </a:extLst>
          </p:cNvPr>
          <p:cNvSpPr/>
          <p:nvPr/>
        </p:nvSpPr>
        <p:spPr>
          <a:xfrm rot="14453476">
            <a:off x="8765776" y="4287652"/>
            <a:ext cx="637563" cy="1426128"/>
          </a:xfrm>
          <a:prstGeom prst="downArrow">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270724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581193" y="2046913"/>
            <a:ext cx="11029615" cy="1577131"/>
          </a:xfrm>
        </p:spPr>
        <p:txBody>
          <a:bodyPr>
            <a:normAutofit fontScale="92500" lnSpcReduction="10000"/>
          </a:bodyPr>
          <a:lstStyle/>
          <a:p>
            <a:pPr algn="l" rtl="0"/>
            <a:r>
              <a:rPr lang="pt-BR" b="0" i="0" dirty="0">
                <a:solidFill>
                  <a:srgbClr val="343A40"/>
                </a:solidFill>
                <a:effectLst/>
                <a:latin typeface="Helvetica Neue"/>
              </a:rPr>
              <a:t>Detalhes Importantes</a:t>
            </a:r>
          </a:p>
          <a:p>
            <a:pPr algn="l" rtl="0"/>
            <a:endParaRPr lang="pt-BR" dirty="0">
              <a:solidFill>
                <a:srgbClr val="343A40"/>
              </a:solidFill>
              <a:latin typeface="Helvetica Neue"/>
            </a:endParaRPr>
          </a:p>
          <a:p>
            <a:pPr lvl="2"/>
            <a:r>
              <a:rPr lang="pt-BR" b="0" i="0" dirty="0">
                <a:solidFill>
                  <a:srgbClr val="343A40"/>
                </a:solidFill>
                <a:effectLst/>
                <a:highlight>
                  <a:srgbClr val="FFFF00"/>
                </a:highlight>
                <a:latin typeface="Helvetica Neue"/>
              </a:rPr>
              <a:t>As </a:t>
            </a:r>
            <a:r>
              <a:rPr lang="pt-BR" b="0" i="0" dirty="0" err="1">
                <a:solidFill>
                  <a:srgbClr val="343A40"/>
                </a:solidFill>
                <a:effectLst/>
                <a:highlight>
                  <a:srgbClr val="FFFF00"/>
                </a:highlight>
                <a:latin typeface="Helvetica Neue"/>
              </a:rPr>
              <a:t>ETF´s</a:t>
            </a:r>
            <a:r>
              <a:rPr lang="pt-BR" b="0" i="0" dirty="0">
                <a:solidFill>
                  <a:srgbClr val="343A40"/>
                </a:solidFill>
                <a:effectLst/>
                <a:highlight>
                  <a:srgbClr val="FFFF00"/>
                </a:highlight>
                <a:latin typeface="Helvetica Neue"/>
              </a:rPr>
              <a:t> não pagam dividendos; (ATENÇÃO)</a:t>
            </a:r>
          </a:p>
          <a:p>
            <a:pPr lvl="2"/>
            <a:r>
              <a:rPr lang="pt-BR" b="0" i="0" dirty="0">
                <a:solidFill>
                  <a:srgbClr val="343A40"/>
                </a:solidFill>
                <a:effectLst/>
                <a:highlight>
                  <a:srgbClr val="FFFF00"/>
                </a:highlight>
                <a:latin typeface="Helvetica Neue"/>
              </a:rPr>
              <a:t>Algumas </a:t>
            </a:r>
            <a:r>
              <a:rPr lang="pt-BR" b="0" i="0" dirty="0" err="1">
                <a:solidFill>
                  <a:srgbClr val="343A40"/>
                </a:solidFill>
                <a:effectLst/>
                <a:highlight>
                  <a:srgbClr val="FFFF00"/>
                </a:highlight>
                <a:latin typeface="Helvetica Neue"/>
              </a:rPr>
              <a:t>ETF´s</a:t>
            </a:r>
            <a:r>
              <a:rPr lang="pt-BR" b="0" i="0" dirty="0">
                <a:solidFill>
                  <a:srgbClr val="343A40"/>
                </a:solidFill>
                <a:effectLst/>
                <a:highlight>
                  <a:srgbClr val="FFFF00"/>
                </a:highlight>
                <a:latin typeface="Helvetica Neue"/>
              </a:rPr>
              <a:t> pagam dividendos ;</a:t>
            </a:r>
          </a:p>
          <a:p>
            <a:pPr lvl="2"/>
            <a:r>
              <a:rPr lang="pt-BR" dirty="0">
                <a:solidFill>
                  <a:srgbClr val="343A40"/>
                </a:solidFill>
                <a:latin typeface="Helvetica Neue"/>
              </a:rPr>
              <a:t>Não existe a isenção de 20k para IR;</a:t>
            </a:r>
            <a:endParaRPr lang="pt-BR" b="0" i="0" dirty="0">
              <a:solidFill>
                <a:srgbClr val="343A40"/>
              </a:solidFill>
              <a:effectLst/>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
        <p:nvSpPr>
          <p:cNvPr id="2" name="Retângulo 1">
            <a:extLst>
              <a:ext uri="{FF2B5EF4-FFF2-40B4-BE49-F238E27FC236}">
                <a16:creationId xmlns:a16="http://schemas.microsoft.com/office/drawing/2014/main" id="{53051BEB-EF54-2F52-3CC6-DDF13DE7AA8C}"/>
              </a:ext>
            </a:extLst>
          </p:cNvPr>
          <p:cNvSpPr/>
          <p:nvPr/>
        </p:nvSpPr>
        <p:spPr>
          <a:xfrm>
            <a:off x="1512606" y="2726108"/>
            <a:ext cx="3537958" cy="2991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6F507183-5D62-E27A-2495-B402F7EBC211}"/>
              </a:ext>
            </a:extLst>
          </p:cNvPr>
          <p:cNvSpPr/>
          <p:nvPr/>
        </p:nvSpPr>
        <p:spPr>
          <a:xfrm>
            <a:off x="1512606" y="3025211"/>
            <a:ext cx="3537958" cy="2991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9457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581193" y="2046913"/>
            <a:ext cx="11029615" cy="1577131"/>
          </a:xfrm>
        </p:spPr>
        <p:txBody>
          <a:bodyPr/>
          <a:lstStyle/>
          <a:p>
            <a:pPr algn="l" rtl="0"/>
            <a:r>
              <a:rPr lang="pt-BR" b="0" i="0" dirty="0">
                <a:solidFill>
                  <a:srgbClr val="343A40"/>
                </a:solidFill>
                <a:effectLst/>
                <a:latin typeface="Helvetica Neue"/>
              </a:rPr>
              <a:t>Detalhes Importantes</a:t>
            </a:r>
          </a:p>
          <a:p>
            <a:pPr algn="l" rtl="0"/>
            <a:endParaRPr lang="pt-BR" dirty="0">
              <a:solidFill>
                <a:srgbClr val="343A40"/>
              </a:solidFill>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
        <p:nvSpPr>
          <p:cNvPr id="5" name="CaixaDeTexto 4">
            <a:extLst>
              <a:ext uri="{FF2B5EF4-FFF2-40B4-BE49-F238E27FC236}">
                <a16:creationId xmlns:a16="http://schemas.microsoft.com/office/drawing/2014/main" id="{5541CC8C-75EB-E039-99B5-9DF636C42BF6}"/>
              </a:ext>
            </a:extLst>
          </p:cNvPr>
          <p:cNvSpPr txBox="1"/>
          <p:nvPr/>
        </p:nvSpPr>
        <p:spPr>
          <a:xfrm>
            <a:off x="724255" y="3328395"/>
            <a:ext cx="10692925" cy="646331"/>
          </a:xfrm>
          <a:prstGeom prst="rect">
            <a:avLst/>
          </a:prstGeom>
          <a:noFill/>
        </p:spPr>
        <p:txBody>
          <a:bodyPr wrap="square">
            <a:spAutoFit/>
          </a:bodyPr>
          <a:lstStyle/>
          <a:p>
            <a:pPr marL="285750" indent="-285750">
              <a:buFont typeface="Arial" panose="020B0604020202020204" pitchFamily="34" charset="0"/>
              <a:buChar char="•"/>
            </a:pPr>
            <a:r>
              <a:rPr lang="pt-BR" b="0" i="0" dirty="0">
                <a:solidFill>
                  <a:srgbClr val="3C3C3C"/>
                </a:solidFill>
                <a:effectLst/>
                <a:latin typeface="Oxygen" panose="020B0604020202020204" pitchFamily="2" charset="0"/>
              </a:rPr>
              <a:t>A tributação depende do tipo de ETF. Nos </a:t>
            </a:r>
            <a:r>
              <a:rPr lang="pt-BR" b="0" i="0" dirty="0" err="1">
                <a:solidFill>
                  <a:srgbClr val="3C3C3C"/>
                </a:solidFill>
                <a:effectLst/>
                <a:latin typeface="Oxygen" panose="020B0604020202020204" pitchFamily="2" charset="0"/>
              </a:rPr>
              <a:t>ETFs</a:t>
            </a:r>
            <a:r>
              <a:rPr lang="pt-BR" b="0" i="0" dirty="0">
                <a:solidFill>
                  <a:srgbClr val="3C3C3C"/>
                </a:solidFill>
                <a:effectLst/>
                <a:latin typeface="Oxygen" panose="020B0604020202020204" pitchFamily="2" charset="0"/>
              </a:rPr>
              <a:t> de ações, por exemplo, a alíquota é de 15% sobre o ganho nas vendas, sem isenção.</a:t>
            </a:r>
            <a:endParaRPr lang="pt-BR" dirty="0"/>
          </a:p>
        </p:txBody>
      </p:sp>
      <p:sp>
        <p:nvSpPr>
          <p:cNvPr id="7" name="CaixaDeTexto 6">
            <a:extLst>
              <a:ext uri="{FF2B5EF4-FFF2-40B4-BE49-F238E27FC236}">
                <a16:creationId xmlns:a16="http://schemas.microsoft.com/office/drawing/2014/main" id="{A9455EC2-634D-304A-0ED0-007C07595DE2}"/>
              </a:ext>
            </a:extLst>
          </p:cNvPr>
          <p:cNvSpPr txBox="1"/>
          <p:nvPr/>
        </p:nvSpPr>
        <p:spPr>
          <a:xfrm>
            <a:off x="724254" y="4140245"/>
            <a:ext cx="10316911" cy="646331"/>
          </a:xfrm>
          <a:prstGeom prst="rect">
            <a:avLst/>
          </a:prstGeom>
          <a:noFill/>
        </p:spPr>
        <p:txBody>
          <a:bodyPr wrap="square">
            <a:spAutoFit/>
          </a:bodyPr>
          <a:lstStyle/>
          <a:p>
            <a:pPr marL="285750" indent="-285750">
              <a:buFont typeface="Arial" panose="020B0604020202020204" pitchFamily="34" charset="0"/>
              <a:buChar char="•"/>
            </a:pPr>
            <a:r>
              <a:rPr lang="pt-BR" b="0" i="0" dirty="0">
                <a:solidFill>
                  <a:srgbClr val="3C3C3C"/>
                </a:solidFill>
                <a:effectLst/>
                <a:latin typeface="Oxygen" panose="02000503000000000000" pitchFamily="2" charset="0"/>
              </a:rPr>
              <a:t>Nos </a:t>
            </a:r>
            <a:r>
              <a:rPr lang="pt-BR" b="0" i="0" dirty="0" err="1">
                <a:solidFill>
                  <a:srgbClr val="3C3C3C"/>
                </a:solidFill>
                <a:effectLst/>
                <a:latin typeface="Oxygen" panose="02000503000000000000" pitchFamily="2" charset="0"/>
              </a:rPr>
              <a:t>ETFs</a:t>
            </a:r>
            <a:r>
              <a:rPr lang="pt-BR" b="0" i="0" dirty="0">
                <a:solidFill>
                  <a:srgbClr val="3C3C3C"/>
                </a:solidFill>
                <a:effectLst/>
                <a:latin typeface="Oxygen" panose="02000503000000000000" pitchFamily="2" charset="0"/>
              </a:rPr>
              <a:t> de Renda Fixa, a tributação segue a uma tabela regressiva que varia de 25% a 15% e depende do prazo médio da carteira.</a:t>
            </a:r>
            <a:endParaRPr lang="pt-BR" dirty="0"/>
          </a:p>
        </p:txBody>
      </p:sp>
      <p:sp>
        <p:nvSpPr>
          <p:cNvPr id="9" name="CaixaDeTexto 8">
            <a:extLst>
              <a:ext uri="{FF2B5EF4-FFF2-40B4-BE49-F238E27FC236}">
                <a16:creationId xmlns:a16="http://schemas.microsoft.com/office/drawing/2014/main" id="{5060EBCE-6716-5AE2-092F-122F84111F6F}"/>
              </a:ext>
            </a:extLst>
          </p:cNvPr>
          <p:cNvSpPr txBox="1"/>
          <p:nvPr/>
        </p:nvSpPr>
        <p:spPr>
          <a:xfrm>
            <a:off x="724254" y="5140102"/>
            <a:ext cx="10692924" cy="646331"/>
          </a:xfrm>
          <a:prstGeom prst="rect">
            <a:avLst/>
          </a:prstGeom>
          <a:noFill/>
        </p:spPr>
        <p:txBody>
          <a:bodyPr wrap="square">
            <a:spAutoFit/>
          </a:bodyPr>
          <a:lstStyle/>
          <a:p>
            <a:pPr marL="285750" indent="-285750">
              <a:buFont typeface="Arial" panose="020B0604020202020204" pitchFamily="34" charset="0"/>
              <a:buChar char="•"/>
            </a:pPr>
            <a:r>
              <a:rPr lang="pt-BR" b="0" i="0" dirty="0">
                <a:solidFill>
                  <a:srgbClr val="3C3C3C"/>
                </a:solidFill>
                <a:effectLst/>
                <a:latin typeface="Oxygen" panose="02000503000000000000" pitchFamily="2" charset="0"/>
              </a:rPr>
              <a:t>O imposto de renda sobre eventuais dividendos distribuídos para investidores de </a:t>
            </a:r>
            <a:r>
              <a:rPr lang="pt-BR" b="0" i="0" dirty="0" err="1">
                <a:solidFill>
                  <a:srgbClr val="3C3C3C"/>
                </a:solidFill>
                <a:effectLst/>
                <a:latin typeface="Oxygen" panose="02000503000000000000" pitchFamily="2" charset="0"/>
              </a:rPr>
              <a:t>BDRs</a:t>
            </a:r>
            <a:r>
              <a:rPr lang="pt-BR" b="0" i="0" dirty="0">
                <a:solidFill>
                  <a:srgbClr val="3C3C3C"/>
                </a:solidFill>
                <a:effectLst/>
                <a:latin typeface="Oxygen" panose="02000503000000000000" pitchFamily="2" charset="0"/>
              </a:rPr>
              <a:t> de </a:t>
            </a:r>
            <a:r>
              <a:rPr lang="pt-BR" b="0" i="0" dirty="0" err="1">
                <a:solidFill>
                  <a:srgbClr val="3C3C3C"/>
                </a:solidFill>
                <a:effectLst/>
                <a:latin typeface="Oxygen" panose="02000503000000000000" pitchFamily="2" charset="0"/>
              </a:rPr>
              <a:t>ETFs</a:t>
            </a:r>
            <a:r>
              <a:rPr lang="pt-BR" b="0" i="0" dirty="0">
                <a:solidFill>
                  <a:srgbClr val="3C3C3C"/>
                </a:solidFill>
                <a:effectLst/>
                <a:latin typeface="Oxygen" panose="02000503000000000000" pitchFamily="2" charset="0"/>
              </a:rPr>
              <a:t> tem alíquota e recolhimento diferentes dos </a:t>
            </a:r>
            <a:r>
              <a:rPr lang="pt-BR" b="0" i="0" dirty="0" err="1">
                <a:solidFill>
                  <a:srgbClr val="3C3C3C"/>
                </a:solidFill>
                <a:effectLst/>
                <a:latin typeface="Oxygen" panose="02000503000000000000" pitchFamily="2" charset="0"/>
              </a:rPr>
              <a:t>ETFs</a:t>
            </a:r>
            <a:r>
              <a:rPr lang="pt-BR" b="0" i="0" dirty="0">
                <a:solidFill>
                  <a:srgbClr val="3C3C3C"/>
                </a:solidFill>
                <a:effectLst/>
                <a:latin typeface="Oxygen" panose="02000503000000000000" pitchFamily="2" charset="0"/>
              </a:rPr>
              <a:t>.</a:t>
            </a:r>
            <a:endParaRPr lang="pt-BR" dirty="0"/>
          </a:p>
        </p:txBody>
      </p:sp>
      <p:sp>
        <p:nvSpPr>
          <p:cNvPr id="2" name="Retângulo 1">
            <a:extLst>
              <a:ext uri="{FF2B5EF4-FFF2-40B4-BE49-F238E27FC236}">
                <a16:creationId xmlns:a16="http://schemas.microsoft.com/office/drawing/2014/main" id="{B6655964-3FD6-B4B5-DF7F-83EF0D74F68C}"/>
              </a:ext>
            </a:extLst>
          </p:cNvPr>
          <p:cNvSpPr/>
          <p:nvPr/>
        </p:nvSpPr>
        <p:spPr>
          <a:xfrm rot="1726915">
            <a:off x="5243855" y="1729821"/>
            <a:ext cx="6615914" cy="2646878"/>
          </a:xfrm>
          <a:prstGeom prst="rect">
            <a:avLst/>
          </a:prstGeom>
          <a:solidFill>
            <a:schemeClr val="bg1"/>
          </a:solidFill>
          <a:ln w="57150">
            <a:solidFill>
              <a:schemeClr val="tx1"/>
            </a:solidFill>
          </a:ln>
          <a:effectLst>
            <a:outerShdw blurRad="50800" dist="38100" dir="2700000" algn="tl" rotWithShape="0">
              <a:prstClr val="black">
                <a:alpha val="40000"/>
              </a:prstClr>
            </a:outerShdw>
          </a:effectLst>
        </p:spPr>
        <p:txBody>
          <a:bodyPr wrap="none" lIns="91440" tIns="45720" rIns="91440" bIns="45720">
            <a:spAutoFit/>
          </a:bodyPr>
          <a:lstStyle/>
          <a:p>
            <a:pPr algn="ctr"/>
            <a:r>
              <a:rPr lang="pt-BR" sz="16600" b="0" cap="none" spc="0" dirty="0">
                <a:ln w="0"/>
                <a:solidFill>
                  <a:schemeClr val="tx1"/>
                </a:solidFill>
                <a:effectLst>
                  <a:outerShdw blurRad="38100" dist="19050" dir="2700000" algn="tl" rotWithShape="0">
                    <a:schemeClr val="dk1">
                      <a:alpha val="40000"/>
                    </a:schemeClr>
                  </a:outerShdw>
                </a:effectLst>
              </a:rPr>
              <a:t>atualize</a:t>
            </a:r>
          </a:p>
        </p:txBody>
      </p:sp>
    </p:spTree>
    <p:extLst>
      <p:ext uri="{BB962C8B-B14F-4D97-AF65-F5344CB8AC3E}">
        <p14:creationId xmlns:p14="http://schemas.microsoft.com/office/powerpoint/2010/main" val="26288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581193" y="2046913"/>
            <a:ext cx="11029615" cy="1577131"/>
          </a:xfrm>
        </p:spPr>
        <p:txBody>
          <a:bodyPr/>
          <a:lstStyle/>
          <a:p>
            <a:pPr algn="l" rtl="0"/>
            <a:r>
              <a:rPr lang="pt-BR" b="0" i="0" dirty="0">
                <a:solidFill>
                  <a:srgbClr val="343A40"/>
                </a:solidFill>
                <a:effectLst/>
                <a:latin typeface="Helvetica Neue"/>
              </a:rPr>
              <a:t>Detalhes Importantes</a:t>
            </a:r>
          </a:p>
          <a:p>
            <a:pPr algn="l" rtl="0"/>
            <a:endParaRPr lang="pt-BR" dirty="0">
              <a:solidFill>
                <a:srgbClr val="343A40"/>
              </a:solidFill>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
        <p:nvSpPr>
          <p:cNvPr id="5" name="CaixaDeTexto 4">
            <a:extLst>
              <a:ext uri="{FF2B5EF4-FFF2-40B4-BE49-F238E27FC236}">
                <a16:creationId xmlns:a16="http://schemas.microsoft.com/office/drawing/2014/main" id="{5541CC8C-75EB-E039-99B5-9DF636C42BF6}"/>
              </a:ext>
            </a:extLst>
          </p:cNvPr>
          <p:cNvSpPr txBox="1"/>
          <p:nvPr/>
        </p:nvSpPr>
        <p:spPr>
          <a:xfrm>
            <a:off x="724255" y="3328395"/>
            <a:ext cx="10692925" cy="646331"/>
          </a:xfrm>
          <a:prstGeom prst="rect">
            <a:avLst/>
          </a:prstGeom>
          <a:noFill/>
        </p:spPr>
        <p:txBody>
          <a:bodyPr wrap="square">
            <a:spAutoFit/>
          </a:bodyPr>
          <a:lstStyle/>
          <a:p>
            <a:pPr marL="285750" indent="-285750">
              <a:buFont typeface="Arial" panose="020B0604020202020204" pitchFamily="34" charset="0"/>
              <a:buChar char="•"/>
            </a:pPr>
            <a:r>
              <a:rPr lang="pt-BR" b="0" i="0" dirty="0">
                <a:solidFill>
                  <a:srgbClr val="3C3C3C"/>
                </a:solidFill>
                <a:effectLst/>
                <a:latin typeface="Oxygen" panose="020B0604020202020204" pitchFamily="2" charset="0"/>
              </a:rPr>
              <a:t>A tributação depende do tipo de ETF. Nos </a:t>
            </a:r>
            <a:r>
              <a:rPr lang="pt-BR" b="0" i="0" dirty="0" err="1">
                <a:solidFill>
                  <a:srgbClr val="3C3C3C"/>
                </a:solidFill>
                <a:effectLst/>
                <a:latin typeface="Oxygen" panose="020B0604020202020204" pitchFamily="2" charset="0"/>
              </a:rPr>
              <a:t>ETFs</a:t>
            </a:r>
            <a:r>
              <a:rPr lang="pt-BR" b="0" i="0" dirty="0">
                <a:solidFill>
                  <a:srgbClr val="3C3C3C"/>
                </a:solidFill>
                <a:effectLst/>
                <a:latin typeface="Oxygen" panose="020B0604020202020204" pitchFamily="2" charset="0"/>
              </a:rPr>
              <a:t> de ações, por exemplo, a alíquota é de 15% sobre o ganho nas vendas, sem isenção.</a:t>
            </a:r>
            <a:endParaRPr lang="pt-BR" dirty="0"/>
          </a:p>
        </p:txBody>
      </p:sp>
      <p:sp>
        <p:nvSpPr>
          <p:cNvPr id="7" name="CaixaDeTexto 6">
            <a:extLst>
              <a:ext uri="{FF2B5EF4-FFF2-40B4-BE49-F238E27FC236}">
                <a16:creationId xmlns:a16="http://schemas.microsoft.com/office/drawing/2014/main" id="{A9455EC2-634D-304A-0ED0-007C07595DE2}"/>
              </a:ext>
            </a:extLst>
          </p:cNvPr>
          <p:cNvSpPr txBox="1"/>
          <p:nvPr/>
        </p:nvSpPr>
        <p:spPr>
          <a:xfrm>
            <a:off x="724254" y="4140245"/>
            <a:ext cx="10316911" cy="646331"/>
          </a:xfrm>
          <a:prstGeom prst="rect">
            <a:avLst/>
          </a:prstGeom>
          <a:noFill/>
        </p:spPr>
        <p:txBody>
          <a:bodyPr wrap="square">
            <a:spAutoFit/>
          </a:bodyPr>
          <a:lstStyle/>
          <a:p>
            <a:pPr marL="285750" indent="-285750">
              <a:buFont typeface="Arial" panose="020B0604020202020204" pitchFamily="34" charset="0"/>
              <a:buChar char="•"/>
            </a:pPr>
            <a:r>
              <a:rPr lang="pt-BR" b="0" i="0" dirty="0">
                <a:solidFill>
                  <a:srgbClr val="3C3C3C"/>
                </a:solidFill>
                <a:effectLst/>
                <a:latin typeface="Oxygen" panose="02000503000000000000" pitchFamily="2" charset="0"/>
              </a:rPr>
              <a:t>Nos </a:t>
            </a:r>
            <a:r>
              <a:rPr lang="pt-BR" b="0" i="0" dirty="0" err="1">
                <a:solidFill>
                  <a:srgbClr val="3C3C3C"/>
                </a:solidFill>
                <a:effectLst/>
                <a:latin typeface="Oxygen" panose="02000503000000000000" pitchFamily="2" charset="0"/>
              </a:rPr>
              <a:t>ETFs</a:t>
            </a:r>
            <a:r>
              <a:rPr lang="pt-BR" b="0" i="0" dirty="0">
                <a:solidFill>
                  <a:srgbClr val="3C3C3C"/>
                </a:solidFill>
                <a:effectLst/>
                <a:latin typeface="Oxygen" panose="02000503000000000000" pitchFamily="2" charset="0"/>
              </a:rPr>
              <a:t> de Renda Fixa, a tributação segue a uma tabela regressiva que varia de 25% a 15% e depende do prazo médio da carteira.</a:t>
            </a:r>
            <a:endParaRPr lang="pt-BR" dirty="0"/>
          </a:p>
        </p:txBody>
      </p:sp>
      <p:sp>
        <p:nvSpPr>
          <p:cNvPr id="9" name="CaixaDeTexto 8">
            <a:extLst>
              <a:ext uri="{FF2B5EF4-FFF2-40B4-BE49-F238E27FC236}">
                <a16:creationId xmlns:a16="http://schemas.microsoft.com/office/drawing/2014/main" id="{5060EBCE-6716-5AE2-092F-122F84111F6F}"/>
              </a:ext>
            </a:extLst>
          </p:cNvPr>
          <p:cNvSpPr txBox="1"/>
          <p:nvPr/>
        </p:nvSpPr>
        <p:spPr>
          <a:xfrm>
            <a:off x="724254" y="5140102"/>
            <a:ext cx="10692924" cy="646331"/>
          </a:xfrm>
          <a:prstGeom prst="rect">
            <a:avLst/>
          </a:prstGeom>
          <a:noFill/>
        </p:spPr>
        <p:txBody>
          <a:bodyPr wrap="square">
            <a:spAutoFit/>
          </a:bodyPr>
          <a:lstStyle/>
          <a:p>
            <a:pPr marL="285750" indent="-285750">
              <a:buFont typeface="Arial" panose="020B0604020202020204" pitchFamily="34" charset="0"/>
              <a:buChar char="•"/>
            </a:pPr>
            <a:r>
              <a:rPr lang="pt-BR" b="0" i="0" dirty="0">
                <a:solidFill>
                  <a:srgbClr val="3C3C3C"/>
                </a:solidFill>
                <a:effectLst/>
                <a:latin typeface="Oxygen" panose="02000503000000000000" pitchFamily="2" charset="0"/>
              </a:rPr>
              <a:t>O imposto de renda sobre eventuais dividendos distribuídos para investidores de </a:t>
            </a:r>
            <a:r>
              <a:rPr lang="pt-BR" b="0" i="0" dirty="0" err="1">
                <a:solidFill>
                  <a:srgbClr val="3C3C3C"/>
                </a:solidFill>
                <a:effectLst/>
                <a:latin typeface="Oxygen" panose="02000503000000000000" pitchFamily="2" charset="0"/>
              </a:rPr>
              <a:t>BDRs</a:t>
            </a:r>
            <a:r>
              <a:rPr lang="pt-BR" b="0" i="0" dirty="0">
                <a:solidFill>
                  <a:srgbClr val="3C3C3C"/>
                </a:solidFill>
                <a:effectLst/>
                <a:latin typeface="Oxygen" panose="02000503000000000000" pitchFamily="2" charset="0"/>
              </a:rPr>
              <a:t> de </a:t>
            </a:r>
            <a:r>
              <a:rPr lang="pt-BR" b="0" i="0" dirty="0" err="1">
                <a:solidFill>
                  <a:srgbClr val="3C3C3C"/>
                </a:solidFill>
                <a:effectLst/>
                <a:latin typeface="Oxygen" panose="02000503000000000000" pitchFamily="2" charset="0"/>
              </a:rPr>
              <a:t>ETFs</a:t>
            </a:r>
            <a:r>
              <a:rPr lang="pt-BR" b="0" i="0" dirty="0">
                <a:solidFill>
                  <a:srgbClr val="3C3C3C"/>
                </a:solidFill>
                <a:effectLst/>
                <a:latin typeface="Oxygen" panose="02000503000000000000" pitchFamily="2" charset="0"/>
              </a:rPr>
              <a:t> tem alíquota e recolhimento diferentes dos </a:t>
            </a:r>
            <a:r>
              <a:rPr lang="pt-BR" b="0" i="0" dirty="0" err="1">
                <a:solidFill>
                  <a:srgbClr val="3C3C3C"/>
                </a:solidFill>
                <a:effectLst/>
                <a:latin typeface="Oxygen" panose="02000503000000000000" pitchFamily="2" charset="0"/>
              </a:rPr>
              <a:t>ETFs</a:t>
            </a:r>
            <a:r>
              <a:rPr lang="pt-BR" b="0" i="0" dirty="0">
                <a:solidFill>
                  <a:srgbClr val="3C3C3C"/>
                </a:solidFill>
                <a:effectLst/>
                <a:latin typeface="Oxygen" panose="02000503000000000000" pitchFamily="2" charset="0"/>
              </a:rPr>
              <a:t>.</a:t>
            </a:r>
            <a:endParaRPr lang="pt-BR" dirty="0"/>
          </a:p>
        </p:txBody>
      </p:sp>
      <p:pic>
        <p:nvPicPr>
          <p:cNvPr id="6" name="Imagem 5" descr="Desenho de personagem de desenho animado&#10;&#10;Descrição gerada automaticamente com confiança média">
            <a:extLst>
              <a:ext uri="{FF2B5EF4-FFF2-40B4-BE49-F238E27FC236}">
                <a16:creationId xmlns:a16="http://schemas.microsoft.com/office/drawing/2014/main" id="{8C6E9AA9-E1D1-62FE-DB1F-2E63D5E7A1E8}"/>
              </a:ext>
            </a:extLst>
          </p:cNvPr>
          <p:cNvPicPr>
            <a:picLocks noChangeAspect="1"/>
          </p:cNvPicPr>
          <p:nvPr/>
        </p:nvPicPr>
        <p:blipFill>
          <a:blip r:embed="rId2"/>
          <a:stretch>
            <a:fillRect/>
          </a:stretch>
        </p:blipFill>
        <p:spPr>
          <a:xfrm>
            <a:off x="4157392" y="1038952"/>
            <a:ext cx="4219048" cy="5819048"/>
          </a:xfrm>
          <a:prstGeom prst="rect">
            <a:avLst/>
          </a:prstGeom>
        </p:spPr>
      </p:pic>
    </p:spTree>
    <p:extLst>
      <p:ext uri="{BB962C8B-B14F-4D97-AF65-F5344CB8AC3E}">
        <p14:creationId xmlns:p14="http://schemas.microsoft.com/office/powerpoint/2010/main" val="413533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a:xfrm>
            <a:off x="581193" y="1894203"/>
            <a:ext cx="11029615" cy="3678303"/>
          </a:xfrm>
        </p:spPr>
        <p:txBody>
          <a:bodyPr>
            <a:normAutofit lnSpcReduction="10000"/>
          </a:bodyPr>
          <a:lstStyle/>
          <a:p>
            <a:pPr algn="l" rtl="0"/>
            <a:r>
              <a:rPr lang="pt-BR" b="0" i="0" dirty="0">
                <a:solidFill>
                  <a:srgbClr val="343A40"/>
                </a:solidFill>
                <a:effectLst/>
                <a:latin typeface="Helvetica Neue"/>
              </a:rPr>
              <a:t>EXEMPLOS</a:t>
            </a:r>
          </a:p>
          <a:p>
            <a:pPr lvl="1"/>
            <a:r>
              <a:rPr lang="pt-BR" dirty="0">
                <a:solidFill>
                  <a:srgbClr val="343A40"/>
                </a:solidFill>
                <a:latin typeface="Helvetica Neue"/>
              </a:rPr>
              <a:t>BOVA11 – replica o índice </a:t>
            </a:r>
            <a:r>
              <a:rPr lang="pt-BR" b="1" dirty="0">
                <a:solidFill>
                  <a:srgbClr val="343A40"/>
                </a:solidFill>
                <a:latin typeface="Helvetica Neue"/>
              </a:rPr>
              <a:t>Ibovespa</a:t>
            </a:r>
          </a:p>
          <a:p>
            <a:pPr lvl="1"/>
            <a:r>
              <a:rPr lang="pt-BR" dirty="0">
                <a:solidFill>
                  <a:srgbClr val="343A40"/>
                </a:solidFill>
                <a:latin typeface="Helvetica Neue"/>
              </a:rPr>
              <a:t>BBSD11 – replica o índice </a:t>
            </a:r>
            <a:r>
              <a:rPr lang="pt-BR" b="1" dirty="0">
                <a:solidFill>
                  <a:srgbClr val="343A40"/>
                </a:solidFill>
                <a:latin typeface="Helvetica Neue"/>
              </a:rPr>
              <a:t>S&amp;P Dividendos Brasil </a:t>
            </a:r>
            <a:r>
              <a:rPr lang="pt-BR" dirty="0">
                <a:solidFill>
                  <a:srgbClr val="343A40"/>
                </a:solidFill>
                <a:latin typeface="Helvetica Neue"/>
              </a:rPr>
              <a:t>(maiores pagadores de dividendos)</a:t>
            </a:r>
          </a:p>
          <a:p>
            <a:pPr lvl="1"/>
            <a:endParaRPr lang="pt-BR" dirty="0">
              <a:solidFill>
                <a:srgbClr val="343A40"/>
              </a:solidFill>
              <a:latin typeface="Helvetica Neue"/>
            </a:endParaRPr>
          </a:p>
          <a:p>
            <a:pPr lvl="1"/>
            <a:endParaRPr lang="pt-BR" dirty="0">
              <a:solidFill>
                <a:srgbClr val="343A40"/>
              </a:solidFill>
              <a:latin typeface="Helvetica Neue"/>
            </a:endParaRPr>
          </a:p>
          <a:p>
            <a:pPr lvl="1"/>
            <a:endParaRPr lang="pt-BR" dirty="0">
              <a:solidFill>
                <a:srgbClr val="343A40"/>
              </a:solidFill>
              <a:latin typeface="Helvetica Neue"/>
            </a:endParaRPr>
          </a:p>
          <a:p>
            <a:pPr marL="324000" lvl="1" indent="0">
              <a:buNone/>
            </a:pPr>
            <a:endParaRPr lang="pt-BR" dirty="0">
              <a:solidFill>
                <a:srgbClr val="343A40"/>
              </a:solidFill>
              <a:latin typeface="Helvetica Neue"/>
            </a:endParaRPr>
          </a:p>
          <a:p>
            <a:pPr lvl="1"/>
            <a:r>
              <a:rPr lang="pt-BR" dirty="0">
                <a:solidFill>
                  <a:srgbClr val="343A40"/>
                </a:solidFill>
                <a:latin typeface="Helvetica Neue"/>
              </a:rPr>
              <a:t>DIVO11 – replica o índice </a:t>
            </a:r>
            <a:r>
              <a:rPr lang="pt-BR" b="1" dirty="0">
                <a:solidFill>
                  <a:srgbClr val="343A40"/>
                </a:solidFill>
                <a:latin typeface="Helvetica Neue"/>
              </a:rPr>
              <a:t>IDIV</a:t>
            </a:r>
            <a:r>
              <a:rPr lang="pt-BR" dirty="0">
                <a:solidFill>
                  <a:srgbClr val="343A40"/>
                </a:solidFill>
                <a:latin typeface="Helvetica Neue"/>
              </a:rPr>
              <a:t> (maiores pagadores de dividendos)</a:t>
            </a:r>
          </a:p>
          <a:p>
            <a:pPr lvl="1"/>
            <a:r>
              <a:rPr lang="pt-BR" dirty="0">
                <a:solidFill>
                  <a:srgbClr val="343A40"/>
                </a:solidFill>
                <a:latin typeface="Helvetica Neue"/>
              </a:rPr>
              <a:t>SMALL11 – replica o índice </a:t>
            </a:r>
            <a:r>
              <a:rPr lang="pt-BR" b="1" dirty="0" err="1">
                <a:solidFill>
                  <a:srgbClr val="343A40"/>
                </a:solidFill>
                <a:latin typeface="Helvetica Neue"/>
              </a:rPr>
              <a:t>Small</a:t>
            </a:r>
            <a:r>
              <a:rPr lang="pt-BR" b="1" dirty="0">
                <a:solidFill>
                  <a:srgbClr val="343A40"/>
                </a:solidFill>
                <a:latin typeface="Helvetica Neue"/>
              </a:rPr>
              <a:t> Cap </a:t>
            </a:r>
            <a:r>
              <a:rPr lang="pt-BR" dirty="0">
                <a:solidFill>
                  <a:srgbClr val="343A40"/>
                </a:solidFill>
                <a:latin typeface="Helvetica Neue"/>
              </a:rPr>
              <a:t>(empresas de menor capitalização da B3)</a:t>
            </a:r>
          </a:p>
          <a:p>
            <a:pPr lvl="1"/>
            <a:r>
              <a:rPr lang="pt-BR" dirty="0">
                <a:solidFill>
                  <a:srgbClr val="343A40"/>
                </a:solidFill>
                <a:latin typeface="Helvetica Neue"/>
              </a:rPr>
              <a:t>HASH11 – replica o índice </a:t>
            </a:r>
            <a:r>
              <a:rPr lang="pt-BR" b="1" dirty="0">
                <a:solidFill>
                  <a:srgbClr val="343A40"/>
                </a:solidFill>
                <a:latin typeface="Helvetica Neue"/>
              </a:rPr>
              <a:t>NASDAQ CRYPTO INDEX </a:t>
            </a:r>
          </a:p>
          <a:p>
            <a:pPr lvl="1"/>
            <a:endParaRPr lang="pt-BR" dirty="0">
              <a:solidFill>
                <a:srgbClr val="343A40"/>
              </a:solidFill>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
        <p:nvSpPr>
          <p:cNvPr id="5" name="CaixaDeTexto 4">
            <a:extLst>
              <a:ext uri="{FF2B5EF4-FFF2-40B4-BE49-F238E27FC236}">
                <a16:creationId xmlns:a16="http://schemas.microsoft.com/office/drawing/2014/main" id="{35849C36-022E-42EF-BB68-D591E396E2A1}"/>
              </a:ext>
            </a:extLst>
          </p:cNvPr>
          <p:cNvSpPr txBox="1"/>
          <p:nvPr/>
        </p:nvSpPr>
        <p:spPr>
          <a:xfrm>
            <a:off x="7103600" y="5231340"/>
            <a:ext cx="1563248" cy="1292662"/>
          </a:xfrm>
          <a:prstGeom prst="rect">
            <a:avLst/>
          </a:prstGeom>
          <a:noFill/>
          <a:ln>
            <a:solidFill>
              <a:schemeClr val="tx1"/>
            </a:solidFill>
          </a:ln>
        </p:spPr>
        <p:txBody>
          <a:bodyPr wrap="none" rtlCol="0">
            <a:spAutoFit/>
          </a:bodyPr>
          <a:lstStyle/>
          <a:p>
            <a:pPr algn="l" fontAlgn="base">
              <a:buFont typeface="Arial" panose="020B0604020202020204" pitchFamily="34" charset="0"/>
              <a:buChar char="•"/>
            </a:pPr>
            <a:r>
              <a:rPr lang="en-US" sz="1000" i="0" dirty="0">
                <a:solidFill>
                  <a:srgbClr val="000000"/>
                </a:solidFill>
                <a:effectLst/>
                <a:latin typeface="Helvetica Neue"/>
              </a:rPr>
              <a:t>Bitcoin (80,37%)</a:t>
            </a:r>
          </a:p>
          <a:p>
            <a:pPr algn="l" fontAlgn="base">
              <a:buFont typeface="Arial" panose="020B0604020202020204" pitchFamily="34" charset="0"/>
              <a:buChar char="•"/>
            </a:pPr>
            <a:r>
              <a:rPr lang="en-US" sz="1000" i="0" dirty="0">
                <a:solidFill>
                  <a:srgbClr val="000000"/>
                </a:solidFill>
                <a:effectLst/>
                <a:latin typeface="Helvetica Neue"/>
              </a:rPr>
              <a:t>Ethereum (16,35%)</a:t>
            </a:r>
          </a:p>
          <a:p>
            <a:pPr algn="l" fontAlgn="base">
              <a:buFont typeface="Arial" panose="020B0604020202020204" pitchFamily="34" charset="0"/>
              <a:buChar char="•"/>
            </a:pPr>
            <a:r>
              <a:rPr lang="en-US" sz="1000" i="0" dirty="0">
                <a:solidFill>
                  <a:srgbClr val="000000"/>
                </a:solidFill>
                <a:effectLst/>
                <a:latin typeface="Helvetica Neue"/>
              </a:rPr>
              <a:t>Litecoin (1,19%)</a:t>
            </a:r>
          </a:p>
          <a:p>
            <a:pPr algn="l" fontAlgn="base">
              <a:buFont typeface="Arial" panose="020B0604020202020204" pitchFamily="34" charset="0"/>
              <a:buChar char="•"/>
            </a:pPr>
            <a:r>
              <a:rPr lang="en-US" sz="1000" i="0" dirty="0" err="1">
                <a:solidFill>
                  <a:srgbClr val="000000"/>
                </a:solidFill>
                <a:effectLst/>
                <a:latin typeface="Helvetica Neue"/>
              </a:rPr>
              <a:t>Chainlink</a:t>
            </a:r>
            <a:r>
              <a:rPr lang="en-US" sz="1000" i="0" dirty="0">
                <a:solidFill>
                  <a:srgbClr val="000000"/>
                </a:solidFill>
                <a:effectLst/>
                <a:latin typeface="Helvetica Neue"/>
              </a:rPr>
              <a:t> (0,94%)</a:t>
            </a:r>
          </a:p>
          <a:p>
            <a:pPr algn="l" fontAlgn="base">
              <a:buFont typeface="Arial" panose="020B0604020202020204" pitchFamily="34" charset="0"/>
              <a:buChar char="•"/>
            </a:pPr>
            <a:r>
              <a:rPr lang="en-US" sz="1000" i="0" dirty="0">
                <a:solidFill>
                  <a:srgbClr val="000000"/>
                </a:solidFill>
                <a:effectLst/>
                <a:latin typeface="Helvetica Neue"/>
              </a:rPr>
              <a:t>Bitcoin Cash (0,64%)</a:t>
            </a:r>
          </a:p>
          <a:p>
            <a:pPr algn="l" fontAlgn="base">
              <a:buFont typeface="Arial" panose="020B0604020202020204" pitchFamily="34" charset="0"/>
              <a:buChar char="•"/>
            </a:pPr>
            <a:r>
              <a:rPr lang="en-US" sz="1000" i="0" dirty="0">
                <a:solidFill>
                  <a:srgbClr val="000000"/>
                </a:solidFill>
                <a:effectLst/>
                <a:latin typeface="Helvetica Neue"/>
              </a:rPr>
              <a:t>Stellar Lumens (0,50%)</a:t>
            </a:r>
          </a:p>
          <a:p>
            <a:endParaRPr lang="pt-BR" dirty="0"/>
          </a:p>
        </p:txBody>
      </p:sp>
      <p:cxnSp>
        <p:nvCxnSpPr>
          <p:cNvPr id="7" name="Conector de Seta Reta 6">
            <a:extLst>
              <a:ext uri="{FF2B5EF4-FFF2-40B4-BE49-F238E27FC236}">
                <a16:creationId xmlns:a16="http://schemas.microsoft.com/office/drawing/2014/main" id="{FF81C376-82E6-42AF-A98C-B665097A6060}"/>
              </a:ext>
            </a:extLst>
          </p:cNvPr>
          <p:cNvCxnSpPr/>
          <p:nvPr/>
        </p:nvCxnSpPr>
        <p:spPr>
          <a:xfrm>
            <a:off x="5370352" y="5323998"/>
            <a:ext cx="1652631" cy="553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11786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9740EF85-F839-40B2-AECC-A11F65F15EB9}"/>
              </a:ext>
            </a:extLst>
          </p:cNvPr>
          <p:cNvSpPr>
            <a:spLocks noGrp="1"/>
          </p:cNvSpPr>
          <p:nvPr>
            <p:ph idx="1"/>
          </p:nvPr>
        </p:nvSpPr>
        <p:spPr/>
        <p:txBody>
          <a:bodyPr/>
          <a:lstStyle/>
          <a:p>
            <a:pPr algn="l" rtl="0"/>
            <a:r>
              <a:rPr lang="pt-BR" dirty="0">
                <a:solidFill>
                  <a:srgbClr val="343A40"/>
                </a:solidFill>
                <a:latin typeface="Helvetica Neue"/>
              </a:rPr>
              <a:t>XFIX11 – replica o índice </a:t>
            </a:r>
            <a:r>
              <a:rPr lang="pt-BR" dirty="0">
                <a:solidFill>
                  <a:srgbClr val="0070C0"/>
                </a:solidFill>
                <a:latin typeface="Helvetica Neue"/>
              </a:rPr>
              <a:t>IFIX</a:t>
            </a:r>
            <a:r>
              <a:rPr lang="pt-BR" dirty="0">
                <a:solidFill>
                  <a:srgbClr val="343A40"/>
                </a:solidFill>
                <a:latin typeface="Helvetica Neue"/>
              </a:rPr>
              <a:t> ( </a:t>
            </a:r>
            <a:r>
              <a:rPr lang="pt-BR" dirty="0" err="1">
                <a:solidFill>
                  <a:srgbClr val="343A40"/>
                </a:solidFill>
                <a:latin typeface="Helvetica Neue"/>
              </a:rPr>
              <a:t>carteria</a:t>
            </a:r>
            <a:r>
              <a:rPr lang="pt-BR" dirty="0">
                <a:solidFill>
                  <a:srgbClr val="343A40"/>
                </a:solidFill>
                <a:latin typeface="Helvetica Neue"/>
              </a:rPr>
              <a:t> de fundos imobiliários)</a:t>
            </a:r>
          </a:p>
          <a:p>
            <a:pPr algn="l" rtl="0"/>
            <a:r>
              <a:rPr lang="pt-BR" dirty="0">
                <a:solidFill>
                  <a:srgbClr val="343A40"/>
                </a:solidFill>
                <a:latin typeface="Helvetica Neue"/>
              </a:rPr>
              <a:t>XINA11 – replica o índice </a:t>
            </a:r>
            <a:r>
              <a:rPr lang="pt-BR" dirty="0">
                <a:solidFill>
                  <a:srgbClr val="0070C0"/>
                </a:solidFill>
                <a:latin typeface="Helvetica Neue"/>
              </a:rPr>
              <a:t>MSCI China </a:t>
            </a:r>
            <a:r>
              <a:rPr lang="pt-BR" dirty="0">
                <a:solidFill>
                  <a:srgbClr val="343A40"/>
                </a:solidFill>
                <a:latin typeface="Helvetica Neue"/>
              </a:rPr>
              <a:t>(empresas chineses de grande e médio porte)</a:t>
            </a:r>
          </a:p>
          <a:p>
            <a:pPr algn="l" rtl="0"/>
            <a:r>
              <a:rPr lang="pt-BR" dirty="0">
                <a:solidFill>
                  <a:srgbClr val="343A40"/>
                </a:solidFill>
                <a:latin typeface="Helvetica Neue"/>
              </a:rPr>
              <a:t>GOLD11 – replica o índice </a:t>
            </a:r>
            <a:r>
              <a:rPr lang="pt-BR" dirty="0" err="1">
                <a:solidFill>
                  <a:srgbClr val="0070C0"/>
                </a:solidFill>
                <a:latin typeface="Helvetica Neue"/>
              </a:rPr>
              <a:t>Ishares</a:t>
            </a:r>
            <a:r>
              <a:rPr lang="pt-BR" dirty="0">
                <a:solidFill>
                  <a:srgbClr val="0070C0"/>
                </a:solidFill>
                <a:latin typeface="Helvetica Neue"/>
              </a:rPr>
              <a:t> Gold Trust </a:t>
            </a:r>
            <a:r>
              <a:rPr lang="pt-BR" dirty="0">
                <a:solidFill>
                  <a:srgbClr val="343A40"/>
                </a:solidFill>
                <a:latin typeface="Helvetica Neue"/>
              </a:rPr>
              <a:t>(preço do ouro)</a:t>
            </a:r>
          </a:p>
          <a:p>
            <a:pPr algn="l" rtl="0"/>
            <a:r>
              <a:rPr lang="pt-BR" b="0" i="0" dirty="0">
                <a:solidFill>
                  <a:srgbClr val="343A40"/>
                </a:solidFill>
                <a:effectLst/>
                <a:latin typeface="Helvetica Neue"/>
              </a:rPr>
              <a:t>NASD11 – replica o índice </a:t>
            </a:r>
            <a:r>
              <a:rPr lang="pt-BR" b="0" i="0" dirty="0">
                <a:solidFill>
                  <a:srgbClr val="0070C0"/>
                </a:solidFill>
                <a:effectLst/>
                <a:latin typeface="Helvetica Neue"/>
              </a:rPr>
              <a:t>NASDAQ-100</a:t>
            </a:r>
            <a:r>
              <a:rPr lang="pt-BR" b="0" i="0" dirty="0">
                <a:solidFill>
                  <a:srgbClr val="343A40"/>
                </a:solidFill>
                <a:effectLst/>
                <a:latin typeface="Helvetica Neue"/>
              </a:rPr>
              <a:t> (100 empresas diversificadas da NASDAQ)</a:t>
            </a:r>
          </a:p>
          <a:p>
            <a:pPr algn="l" rtl="0"/>
            <a:r>
              <a:rPr lang="pt-BR" dirty="0">
                <a:solidFill>
                  <a:srgbClr val="343A40"/>
                </a:solidFill>
                <a:latin typeface="Helvetica Neue"/>
              </a:rPr>
              <a:t>TECK11 – replica o índice </a:t>
            </a:r>
            <a:r>
              <a:rPr lang="pt-BR" dirty="0">
                <a:solidFill>
                  <a:srgbClr val="0070C0"/>
                </a:solidFill>
                <a:latin typeface="Helvetica Neue"/>
              </a:rPr>
              <a:t>NYSE FANG+ </a:t>
            </a:r>
            <a:r>
              <a:rPr lang="pt-BR" dirty="0">
                <a:solidFill>
                  <a:srgbClr val="343A40"/>
                </a:solidFill>
                <a:latin typeface="Helvetica Neue"/>
              </a:rPr>
              <a:t>(10 grandes empresas de tecnologia)</a:t>
            </a:r>
          </a:p>
          <a:p>
            <a:pPr algn="l" rtl="0"/>
            <a:r>
              <a:rPr lang="pt-BR" b="0" i="0" dirty="0">
                <a:solidFill>
                  <a:srgbClr val="343A40"/>
                </a:solidFill>
                <a:effectLst/>
                <a:latin typeface="Helvetica Neue"/>
              </a:rPr>
              <a:t>IMAB11 – replica o índi</a:t>
            </a:r>
            <a:r>
              <a:rPr lang="pt-BR" dirty="0">
                <a:solidFill>
                  <a:srgbClr val="343A40"/>
                </a:solidFill>
                <a:latin typeface="Helvetica Neue"/>
              </a:rPr>
              <a:t>ce </a:t>
            </a:r>
            <a:r>
              <a:rPr lang="pt-BR" dirty="0">
                <a:solidFill>
                  <a:srgbClr val="0070C0"/>
                </a:solidFill>
                <a:latin typeface="Helvetica Neue"/>
              </a:rPr>
              <a:t>IMA-B</a:t>
            </a:r>
            <a:r>
              <a:rPr lang="pt-BR" dirty="0">
                <a:solidFill>
                  <a:srgbClr val="343A40"/>
                </a:solidFill>
                <a:latin typeface="Helvetica Neue"/>
              </a:rPr>
              <a:t> (comportamento dos títulos do tesouro IPCA)</a:t>
            </a:r>
          </a:p>
          <a:p>
            <a:pPr algn="l" rtl="0"/>
            <a:r>
              <a:rPr lang="pt-BR" dirty="0">
                <a:solidFill>
                  <a:srgbClr val="343A40"/>
                </a:solidFill>
                <a:latin typeface="Helvetica Neue"/>
              </a:rPr>
              <a:t>IVVB11 – replica o índice </a:t>
            </a:r>
            <a:r>
              <a:rPr lang="pt-BR" dirty="0">
                <a:solidFill>
                  <a:srgbClr val="0070C0"/>
                </a:solidFill>
                <a:latin typeface="Helvetica Neue"/>
              </a:rPr>
              <a:t>S&amp;P500 </a:t>
            </a:r>
            <a:r>
              <a:rPr lang="pt-BR" dirty="0">
                <a:solidFill>
                  <a:srgbClr val="343A40"/>
                </a:solidFill>
                <a:latin typeface="Helvetica Neue"/>
              </a:rPr>
              <a:t>(500 maiores empresas de capital aberto dos EUA)</a:t>
            </a:r>
          </a:p>
          <a:p>
            <a:pPr algn="l" rtl="0"/>
            <a:r>
              <a:rPr lang="pt-BR" dirty="0">
                <a:solidFill>
                  <a:srgbClr val="343A40"/>
                </a:solidFill>
                <a:latin typeface="Helvetica Neue"/>
              </a:rPr>
              <a:t>PIBB11 – replica o índice </a:t>
            </a:r>
            <a:r>
              <a:rPr lang="pt-BR" dirty="0">
                <a:solidFill>
                  <a:srgbClr val="0070C0"/>
                </a:solidFill>
                <a:latin typeface="Helvetica Neue"/>
              </a:rPr>
              <a:t>IBX50</a:t>
            </a:r>
            <a:r>
              <a:rPr lang="pt-BR" dirty="0">
                <a:solidFill>
                  <a:srgbClr val="343A40"/>
                </a:solidFill>
                <a:latin typeface="Helvetica Neue"/>
              </a:rPr>
              <a:t> (50 maiores e mais negociadas empresas no Brasil)</a:t>
            </a:r>
          </a:p>
          <a:p>
            <a:pPr algn="l" rtl="0"/>
            <a:endParaRPr lang="pt-BR" b="0" i="0" dirty="0">
              <a:solidFill>
                <a:srgbClr val="343A40"/>
              </a:solidFill>
              <a:effectLst/>
              <a:latin typeface="Helvetica Neue"/>
            </a:endParaRPr>
          </a:p>
        </p:txBody>
      </p:sp>
      <p:sp>
        <p:nvSpPr>
          <p:cNvPr id="4" name="Título 1">
            <a:extLst>
              <a:ext uri="{FF2B5EF4-FFF2-40B4-BE49-F238E27FC236}">
                <a16:creationId xmlns:a16="http://schemas.microsoft.com/office/drawing/2014/main" id="{E01EF474-3694-4A37-AC86-2C176BE3199C}"/>
              </a:ext>
            </a:extLst>
          </p:cNvPr>
          <p:cNvSpPr>
            <a:spLocks noGrp="1"/>
          </p:cNvSpPr>
          <p:nvPr>
            <p:ph type="title"/>
          </p:nvPr>
        </p:nvSpPr>
        <p:spPr>
          <a:xfrm>
            <a:off x="581192" y="702156"/>
            <a:ext cx="11029616" cy="1013800"/>
          </a:xfrm>
        </p:spPr>
        <p:txBody>
          <a:bodyPr>
            <a:normAutofit/>
          </a:bodyPr>
          <a:lstStyle/>
          <a:p>
            <a:r>
              <a:rPr lang="pt-BR" sz="4400" dirty="0" err="1"/>
              <a:t>etf´S</a:t>
            </a:r>
            <a:endParaRPr lang="pt-BR" sz="4400" dirty="0"/>
          </a:p>
        </p:txBody>
      </p:sp>
    </p:spTree>
    <p:extLst>
      <p:ext uri="{BB962C8B-B14F-4D97-AF65-F5344CB8AC3E}">
        <p14:creationId xmlns:p14="http://schemas.microsoft.com/office/powerpoint/2010/main" val="32800297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A86F6-4BDD-5D2E-5A56-7531F1BE575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CC23187-1A8B-EFD3-C4E9-E4A35B65377E}"/>
              </a:ext>
            </a:extLst>
          </p:cNvPr>
          <p:cNvSpPr>
            <a:spLocks noGrp="1"/>
          </p:cNvSpPr>
          <p:nvPr>
            <p:ph type="title"/>
          </p:nvPr>
        </p:nvSpPr>
        <p:spPr/>
        <p:txBody>
          <a:bodyPr/>
          <a:lstStyle/>
          <a:p>
            <a:r>
              <a:rPr lang="pt-BR" dirty="0" err="1"/>
              <a:t>eua</a:t>
            </a:r>
            <a:r>
              <a:rPr lang="pt-BR" dirty="0"/>
              <a:t> ?</a:t>
            </a:r>
          </a:p>
        </p:txBody>
      </p:sp>
      <p:pic>
        <p:nvPicPr>
          <p:cNvPr id="7" name="Imagem 6" descr="Balão colorido em fundo preto&#10;&#10;O conteúdo gerado por IA pode estar incorreto.">
            <a:extLst>
              <a:ext uri="{FF2B5EF4-FFF2-40B4-BE49-F238E27FC236}">
                <a16:creationId xmlns:a16="http://schemas.microsoft.com/office/drawing/2014/main" id="{01E3D8BA-7F54-C4C3-96D4-DA613122B198}"/>
              </a:ext>
            </a:extLst>
          </p:cNvPr>
          <p:cNvPicPr>
            <a:picLocks noChangeAspect="1"/>
          </p:cNvPicPr>
          <p:nvPr/>
        </p:nvPicPr>
        <p:blipFill>
          <a:blip r:embed="rId2"/>
          <a:stretch>
            <a:fillRect/>
          </a:stretch>
        </p:blipFill>
        <p:spPr>
          <a:xfrm>
            <a:off x="659877" y="2070195"/>
            <a:ext cx="4326903" cy="4326903"/>
          </a:xfrm>
          <a:prstGeom prst="rect">
            <a:avLst/>
          </a:prstGeom>
        </p:spPr>
      </p:pic>
    </p:spTree>
    <p:extLst>
      <p:ext uri="{BB962C8B-B14F-4D97-AF65-F5344CB8AC3E}">
        <p14:creationId xmlns:p14="http://schemas.microsoft.com/office/powerpoint/2010/main" val="31135753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Calendário&#10;&#10;Descrição gerada automaticamente">
            <a:extLst>
              <a:ext uri="{FF2B5EF4-FFF2-40B4-BE49-F238E27FC236}">
                <a16:creationId xmlns:a16="http://schemas.microsoft.com/office/drawing/2014/main" id="{6CEC9290-EB9A-4ACC-88F8-9B1301D86A3C}"/>
              </a:ext>
            </a:extLst>
          </p:cNvPr>
          <p:cNvPicPr>
            <a:picLocks noChangeAspect="1"/>
          </p:cNvPicPr>
          <p:nvPr/>
        </p:nvPicPr>
        <p:blipFill>
          <a:blip r:embed="rId2"/>
          <a:stretch>
            <a:fillRect/>
          </a:stretch>
        </p:blipFill>
        <p:spPr>
          <a:xfrm>
            <a:off x="870351" y="2311121"/>
            <a:ext cx="7021818" cy="1799484"/>
          </a:xfrm>
          <a:prstGeom prst="rect">
            <a:avLst/>
          </a:prstGeom>
        </p:spPr>
      </p:pic>
      <p:pic>
        <p:nvPicPr>
          <p:cNvPr id="6" name="Imagem 5" descr="Calendário&#10;&#10;Descrição gerada automaticamente">
            <a:extLst>
              <a:ext uri="{FF2B5EF4-FFF2-40B4-BE49-F238E27FC236}">
                <a16:creationId xmlns:a16="http://schemas.microsoft.com/office/drawing/2014/main" id="{C371CB58-67DE-48AD-B10B-10D3475689E4}"/>
              </a:ext>
            </a:extLst>
          </p:cNvPr>
          <p:cNvPicPr>
            <a:picLocks noChangeAspect="1"/>
          </p:cNvPicPr>
          <p:nvPr/>
        </p:nvPicPr>
        <p:blipFill>
          <a:blip r:embed="rId2"/>
          <a:stretch>
            <a:fillRect/>
          </a:stretch>
        </p:blipFill>
        <p:spPr>
          <a:xfrm>
            <a:off x="870351" y="4033670"/>
            <a:ext cx="7021818" cy="1799484"/>
          </a:xfrm>
          <a:prstGeom prst="rect">
            <a:avLst/>
          </a:prstGeom>
        </p:spPr>
      </p:pic>
      <p:sp>
        <p:nvSpPr>
          <p:cNvPr id="7" name="Espaço Reservado para Conteúdo 6">
            <a:extLst>
              <a:ext uri="{FF2B5EF4-FFF2-40B4-BE49-F238E27FC236}">
                <a16:creationId xmlns:a16="http://schemas.microsoft.com/office/drawing/2014/main" id="{BE0077C3-4308-489A-BF99-43224C79A31E}"/>
              </a:ext>
            </a:extLst>
          </p:cNvPr>
          <p:cNvSpPr>
            <a:spLocks noGrp="1"/>
          </p:cNvSpPr>
          <p:nvPr>
            <p:ph idx="1"/>
          </p:nvPr>
        </p:nvSpPr>
        <p:spPr>
          <a:xfrm>
            <a:off x="8512012" y="2171105"/>
            <a:ext cx="3814272" cy="584775"/>
          </a:xfrm>
          <a:prstGeom prst="rect">
            <a:avLst/>
          </a:prstGeom>
          <a:noFill/>
        </p:spPr>
        <p:txBody>
          <a:bodyPr wrap="square" lIns="91440" tIns="45720" rIns="91440" bIns="45720">
            <a:spAutoFit/>
          </a:bodyPr>
          <a:lstStyle/>
          <a:p>
            <a:pPr marL="0" indent="0" algn="ctr">
              <a:buNone/>
            </a:pPr>
            <a:r>
              <a:rPr lang="pt-BR" sz="3200" b="0" cap="none" spc="0" dirty="0">
                <a:ln w="0"/>
                <a:solidFill>
                  <a:schemeClr val="tx1"/>
                </a:solidFill>
                <a:effectLst>
                  <a:outerShdw blurRad="38100" dist="19050" dir="2700000" algn="tl" rotWithShape="0">
                    <a:schemeClr val="dk1">
                      <a:alpha val="40000"/>
                    </a:schemeClr>
                  </a:outerShdw>
                </a:effectLst>
              </a:rPr>
              <a:t>+2.179 NYSE</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2" name="Retângulo 1">
            <a:extLst>
              <a:ext uri="{FF2B5EF4-FFF2-40B4-BE49-F238E27FC236}">
                <a16:creationId xmlns:a16="http://schemas.microsoft.com/office/drawing/2014/main" id="{F1E16737-F1E1-4456-B0D0-D21D1DC96420}"/>
              </a:ext>
            </a:extLst>
          </p:cNvPr>
          <p:cNvSpPr/>
          <p:nvPr/>
        </p:nvSpPr>
        <p:spPr>
          <a:xfrm rot="18635645">
            <a:off x="7779087" y="2294215"/>
            <a:ext cx="1465851"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EUA</a:t>
            </a:r>
          </a:p>
        </p:txBody>
      </p:sp>
      <p:sp>
        <p:nvSpPr>
          <p:cNvPr id="8" name="Retângulo 7">
            <a:extLst>
              <a:ext uri="{FF2B5EF4-FFF2-40B4-BE49-F238E27FC236}">
                <a16:creationId xmlns:a16="http://schemas.microsoft.com/office/drawing/2014/main" id="{B07BD16E-6C2F-44CC-97D4-0AB7807F67F6}"/>
              </a:ext>
            </a:extLst>
          </p:cNvPr>
          <p:cNvSpPr/>
          <p:nvPr/>
        </p:nvSpPr>
        <p:spPr>
          <a:xfrm>
            <a:off x="9234403" y="5033257"/>
            <a:ext cx="1883849" cy="1408078"/>
          </a:xfrm>
          <a:prstGeom prst="rect">
            <a:avLst/>
          </a:prstGeom>
          <a:noFill/>
        </p:spPr>
        <p:txBody>
          <a:bodyPr wrap="none" lIns="91440" tIns="45720" rIns="91440" bIns="45720">
            <a:spAutoFit/>
          </a:bodyPr>
          <a:lstStyle/>
          <a:p>
            <a:pPr marL="171450" indent="-171450">
              <a:lnSpc>
                <a:spcPct val="200000"/>
              </a:lnSpc>
              <a:buFont typeface="Arial" panose="020B0604020202020204" pitchFamily="34" charset="0"/>
              <a:buChar char="•"/>
            </a:pPr>
            <a:r>
              <a:rPr lang="pt-BR" sz="900" dirty="0">
                <a:ln w="0"/>
                <a:effectLst>
                  <a:outerShdw blurRad="38100" dist="19050" dir="2700000" algn="tl" rotWithShape="0">
                    <a:schemeClr val="dk1">
                      <a:alpha val="40000"/>
                    </a:schemeClr>
                  </a:outerShdw>
                </a:effectLst>
                <a:latin typeface="Helvetica Neue"/>
              </a:rPr>
              <a:t>Diversificação;</a:t>
            </a:r>
          </a:p>
          <a:p>
            <a:pPr marL="171450" indent="-171450">
              <a:lnSpc>
                <a:spcPct val="200000"/>
              </a:lnSpc>
              <a:buFont typeface="Arial" panose="020B0604020202020204" pitchFamily="34" charset="0"/>
              <a:buChar char="•"/>
            </a:pPr>
            <a:r>
              <a:rPr lang="pt-BR" sz="900" b="0" cap="none" spc="0" dirty="0">
                <a:ln w="0"/>
                <a:solidFill>
                  <a:schemeClr val="tx1"/>
                </a:solidFill>
                <a:effectLst>
                  <a:outerShdw blurRad="38100" dist="19050" dir="2700000" algn="tl" rotWithShape="0">
                    <a:schemeClr val="dk1">
                      <a:alpha val="40000"/>
                    </a:schemeClr>
                  </a:outerShdw>
                </a:effectLst>
                <a:latin typeface="Helvetica Neue"/>
              </a:rPr>
              <a:t>Economia Estabilizada;</a:t>
            </a:r>
          </a:p>
          <a:p>
            <a:pPr marL="171450" indent="-171450">
              <a:lnSpc>
                <a:spcPct val="200000"/>
              </a:lnSpc>
              <a:buFont typeface="Arial" panose="020B0604020202020204" pitchFamily="34" charset="0"/>
              <a:buChar char="•"/>
            </a:pPr>
            <a:r>
              <a:rPr lang="pt-BR" sz="900" dirty="0">
                <a:ln w="0"/>
                <a:effectLst>
                  <a:outerShdw blurRad="38100" dist="19050" dir="2700000" algn="tl" rotWithShape="0">
                    <a:schemeClr val="dk1">
                      <a:alpha val="40000"/>
                    </a:schemeClr>
                  </a:outerShdw>
                </a:effectLst>
                <a:latin typeface="Helvetica Neue"/>
              </a:rPr>
              <a:t>Maiores empresas do Mundo.</a:t>
            </a:r>
            <a:endParaRPr lang="pt-BR" sz="900" b="0" cap="none" spc="0" dirty="0">
              <a:ln w="0"/>
              <a:solidFill>
                <a:schemeClr val="tx1"/>
              </a:solidFill>
              <a:effectLst>
                <a:outerShdw blurRad="38100" dist="19050" dir="2700000" algn="tl" rotWithShape="0">
                  <a:schemeClr val="dk1">
                    <a:alpha val="40000"/>
                  </a:schemeClr>
                </a:outerShdw>
              </a:effectLst>
              <a:latin typeface="Helvetica Neue"/>
            </a:endParaRPr>
          </a:p>
          <a:p>
            <a:pPr marL="171450" indent="-171450">
              <a:buFont typeface="Arial" panose="020B0604020202020204" pitchFamily="34" charset="0"/>
              <a:buChar char="•"/>
            </a:pPr>
            <a:endParaRPr lang="pt-BR" sz="1050" b="0" cap="none" spc="0" dirty="0">
              <a:ln w="0"/>
              <a:solidFill>
                <a:schemeClr val="tx1"/>
              </a:solidFill>
              <a:effectLst>
                <a:outerShdw blurRad="38100" dist="19050" dir="2700000" algn="tl" rotWithShape="0">
                  <a:schemeClr val="dk1">
                    <a:alpha val="40000"/>
                  </a:schemeClr>
                </a:outerShdw>
              </a:effectLst>
            </a:endParaRPr>
          </a:p>
          <a:p>
            <a:pPr algn="ctr"/>
            <a:endParaRPr lang="pt-BR" sz="1050" b="0" cap="none" spc="0" dirty="0">
              <a:ln w="0"/>
              <a:solidFill>
                <a:schemeClr val="tx1"/>
              </a:solidFill>
              <a:effectLst>
                <a:outerShdw blurRad="38100" dist="19050" dir="2700000" algn="tl" rotWithShape="0">
                  <a:schemeClr val="dk1">
                    <a:alpha val="40000"/>
                  </a:schemeClr>
                </a:outerShdw>
              </a:effectLst>
            </a:endParaRPr>
          </a:p>
          <a:p>
            <a:pPr algn="ctr"/>
            <a:endParaRPr lang="pt-BR" sz="1050" b="0" cap="none" spc="0" dirty="0">
              <a:ln w="0"/>
              <a:solidFill>
                <a:schemeClr val="tx1"/>
              </a:solidFill>
              <a:effectLst>
                <a:outerShdw blurRad="38100" dist="19050" dir="2700000" algn="tl" rotWithShape="0">
                  <a:schemeClr val="dk1">
                    <a:alpha val="40000"/>
                  </a:schemeClr>
                </a:outerShdw>
              </a:effectLst>
            </a:endParaRPr>
          </a:p>
        </p:txBody>
      </p:sp>
      <p:sp>
        <p:nvSpPr>
          <p:cNvPr id="10" name="Título 1">
            <a:extLst>
              <a:ext uri="{FF2B5EF4-FFF2-40B4-BE49-F238E27FC236}">
                <a16:creationId xmlns:a16="http://schemas.microsoft.com/office/drawing/2014/main" id="{76483E43-BDF2-595C-4E28-D2B57ABF2710}"/>
              </a:ext>
            </a:extLst>
          </p:cNvPr>
          <p:cNvSpPr>
            <a:spLocks noGrp="1"/>
          </p:cNvSpPr>
          <p:nvPr>
            <p:ph type="title"/>
          </p:nvPr>
        </p:nvSpPr>
        <p:spPr>
          <a:xfrm>
            <a:off x="444459" y="616394"/>
            <a:ext cx="11029616" cy="1013800"/>
          </a:xfrm>
        </p:spPr>
        <p:txBody>
          <a:bodyPr/>
          <a:lstStyle/>
          <a:p>
            <a:r>
              <a:rPr lang="pt-BR" dirty="0"/>
              <a:t>DOLARIZAÇÃO DE CARTEIRA</a:t>
            </a:r>
          </a:p>
        </p:txBody>
      </p:sp>
      <p:sp>
        <p:nvSpPr>
          <p:cNvPr id="11" name="Espaço Reservado para Conteúdo 6">
            <a:extLst>
              <a:ext uri="{FF2B5EF4-FFF2-40B4-BE49-F238E27FC236}">
                <a16:creationId xmlns:a16="http://schemas.microsoft.com/office/drawing/2014/main" id="{469ABECE-280B-E318-6115-1FB4A2AE4FD5}"/>
              </a:ext>
            </a:extLst>
          </p:cNvPr>
          <p:cNvSpPr txBox="1">
            <a:spLocks/>
          </p:cNvSpPr>
          <p:nvPr/>
        </p:nvSpPr>
        <p:spPr>
          <a:xfrm>
            <a:off x="8131451" y="2702646"/>
            <a:ext cx="4970803" cy="523220"/>
          </a:xfrm>
          <a:prstGeom prst="rect">
            <a:avLst/>
          </a:prstGeom>
          <a:noFill/>
        </p:spPr>
        <p:txBody>
          <a:bodyPr vert="horz" wrap="square" lIns="91440" tIns="45720" rIns="91440" bIns="45720" rtlCol="0" anchor="ctr">
            <a:sp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pt-BR" sz="2800" dirty="0">
                <a:ln w="0"/>
                <a:solidFill>
                  <a:schemeClr val="tx1"/>
                </a:solidFill>
                <a:effectLst>
                  <a:outerShdw blurRad="38100" dist="19050" dir="2700000" algn="tl" rotWithShape="0">
                    <a:schemeClr val="dk1">
                      <a:alpha val="40000"/>
                    </a:schemeClr>
                  </a:outerShdw>
                </a:effectLst>
              </a:rPr>
              <a:t>+3.291 NASDAQ</a:t>
            </a:r>
          </a:p>
        </p:txBody>
      </p:sp>
      <p:sp>
        <p:nvSpPr>
          <p:cNvPr id="12" name="Espaço Reservado para Conteúdo 6">
            <a:extLst>
              <a:ext uri="{FF2B5EF4-FFF2-40B4-BE49-F238E27FC236}">
                <a16:creationId xmlns:a16="http://schemas.microsoft.com/office/drawing/2014/main" id="{02BB2D98-DDD2-42D7-FB59-D3B5E04662D0}"/>
              </a:ext>
            </a:extLst>
          </p:cNvPr>
          <p:cNvSpPr txBox="1">
            <a:spLocks/>
          </p:cNvSpPr>
          <p:nvPr/>
        </p:nvSpPr>
        <p:spPr>
          <a:xfrm>
            <a:off x="7832348" y="3219487"/>
            <a:ext cx="4970803" cy="523220"/>
          </a:xfrm>
          <a:prstGeom prst="rect">
            <a:avLst/>
          </a:prstGeom>
          <a:noFill/>
        </p:spPr>
        <p:txBody>
          <a:bodyPr vert="horz" wrap="square" lIns="91440" tIns="45720" rIns="91440" bIns="45720" rtlCol="0" anchor="ctr">
            <a:sp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pt-BR" sz="2800" dirty="0">
                <a:ln w="0"/>
                <a:solidFill>
                  <a:schemeClr val="tx1"/>
                </a:solidFill>
                <a:effectLst>
                  <a:outerShdw blurRad="38100" dist="19050" dir="2700000" algn="tl" rotWithShape="0">
                    <a:schemeClr val="dk1">
                      <a:alpha val="40000"/>
                    </a:schemeClr>
                  </a:outerShdw>
                </a:effectLst>
              </a:rPr>
              <a:t>+5.000 </a:t>
            </a:r>
            <a:r>
              <a:rPr lang="pt-BR" sz="2800" dirty="0" err="1">
                <a:ln w="0"/>
                <a:solidFill>
                  <a:schemeClr val="tx1"/>
                </a:solidFill>
                <a:effectLst>
                  <a:outerShdw blurRad="38100" dist="19050" dir="2700000" algn="tl" rotWithShape="0">
                    <a:schemeClr val="dk1">
                      <a:alpha val="40000"/>
                    </a:schemeClr>
                  </a:outerShdw>
                </a:effectLst>
              </a:rPr>
              <a:t>ETF´s</a:t>
            </a:r>
            <a:endParaRPr lang="pt-BR"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046250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2FD7E-4439-97E9-01D5-BD5338C5DD04}"/>
              </a:ext>
            </a:extLst>
          </p:cNvPr>
          <p:cNvSpPr>
            <a:spLocks noGrp="1"/>
          </p:cNvSpPr>
          <p:nvPr>
            <p:ph type="title"/>
          </p:nvPr>
        </p:nvSpPr>
        <p:spPr/>
        <p:txBody>
          <a:bodyPr/>
          <a:lstStyle/>
          <a:p>
            <a:r>
              <a:rPr lang="pt-BR" dirty="0" err="1"/>
              <a:t>eua</a:t>
            </a:r>
            <a:endParaRPr lang="pt-BR" dirty="0"/>
          </a:p>
        </p:txBody>
      </p:sp>
      <p:pic>
        <p:nvPicPr>
          <p:cNvPr id="5" name="Imagem 4" descr="Aplicativo, Ícone&#10;&#10;O conteúdo gerado por IA pode estar incorreto.">
            <a:extLst>
              <a:ext uri="{FF2B5EF4-FFF2-40B4-BE49-F238E27FC236}">
                <a16:creationId xmlns:a16="http://schemas.microsoft.com/office/drawing/2014/main" id="{757EB84B-4574-B1A2-411E-B879AFC4ABF3}"/>
              </a:ext>
            </a:extLst>
          </p:cNvPr>
          <p:cNvPicPr>
            <a:picLocks noChangeAspect="1"/>
          </p:cNvPicPr>
          <p:nvPr/>
        </p:nvPicPr>
        <p:blipFill>
          <a:blip r:embed="rId2"/>
          <a:stretch>
            <a:fillRect/>
          </a:stretch>
        </p:blipFill>
        <p:spPr>
          <a:xfrm>
            <a:off x="479846" y="2335489"/>
            <a:ext cx="2461525" cy="1292301"/>
          </a:xfrm>
          <a:prstGeom prst="rect">
            <a:avLst/>
          </a:prstGeom>
        </p:spPr>
      </p:pic>
      <p:pic>
        <p:nvPicPr>
          <p:cNvPr id="7" name="Imagem 6">
            <a:extLst>
              <a:ext uri="{FF2B5EF4-FFF2-40B4-BE49-F238E27FC236}">
                <a16:creationId xmlns:a16="http://schemas.microsoft.com/office/drawing/2014/main" id="{A52FFABE-7E76-CDBC-25FC-AD1DE6D56234}"/>
              </a:ext>
            </a:extLst>
          </p:cNvPr>
          <p:cNvPicPr>
            <a:picLocks noChangeAspect="1"/>
          </p:cNvPicPr>
          <p:nvPr/>
        </p:nvPicPr>
        <p:blipFill>
          <a:blip r:embed="rId3"/>
          <a:stretch>
            <a:fillRect/>
          </a:stretch>
        </p:blipFill>
        <p:spPr>
          <a:xfrm>
            <a:off x="3505011" y="2335489"/>
            <a:ext cx="2351368" cy="1292301"/>
          </a:xfrm>
          <a:prstGeom prst="rect">
            <a:avLst/>
          </a:prstGeom>
        </p:spPr>
      </p:pic>
      <p:pic>
        <p:nvPicPr>
          <p:cNvPr id="9" name="Imagem 8" descr="Interface gráfica do usuário, Site&#10;&#10;O conteúdo gerado por IA pode estar incorreto.">
            <a:extLst>
              <a:ext uri="{FF2B5EF4-FFF2-40B4-BE49-F238E27FC236}">
                <a16:creationId xmlns:a16="http://schemas.microsoft.com/office/drawing/2014/main" id="{764E5628-039C-0F88-9BB6-EFF68962B43D}"/>
              </a:ext>
            </a:extLst>
          </p:cNvPr>
          <p:cNvPicPr>
            <a:picLocks noChangeAspect="1"/>
          </p:cNvPicPr>
          <p:nvPr/>
        </p:nvPicPr>
        <p:blipFill>
          <a:blip r:embed="rId4"/>
          <a:stretch>
            <a:fillRect/>
          </a:stretch>
        </p:blipFill>
        <p:spPr>
          <a:xfrm>
            <a:off x="6365735" y="2335489"/>
            <a:ext cx="2390332" cy="1313716"/>
          </a:xfrm>
          <a:prstGeom prst="rect">
            <a:avLst/>
          </a:prstGeom>
        </p:spPr>
      </p:pic>
      <p:pic>
        <p:nvPicPr>
          <p:cNvPr id="11" name="Imagem 10" descr="Uma imagem contendo no interior, mesa, comida, grande&#10;&#10;O conteúdo gerado por IA pode estar incorreto.">
            <a:extLst>
              <a:ext uri="{FF2B5EF4-FFF2-40B4-BE49-F238E27FC236}">
                <a16:creationId xmlns:a16="http://schemas.microsoft.com/office/drawing/2014/main" id="{220E728B-6271-7AE4-41F8-9536309D178A}"/>
              </a:ext>
            </a:extLst>
          </p:cNvPr>
          <p:cNvPicPr>
            <a:picLocks noChangeAspect="1"/>
          </p:cNvPicPr>
          <p:nvPr/>
        </p:nvPicPr>
        <p:blipFill>
          <a:blip r:embed="rId5"/>
          <a:stretch>
            <a:fillRect/>
          </a:stretch>
        </p:blipFill>
        <p:spPr>
          <a:xfrm>
            <a:off x="9265423" y="2335489"/>
            <a:ext cx="2390332" cy="1313716"/>
          </a:xfrm>
          <a:prstGeom prst="rect">
            <a:avLst/>
          </a:prstGeom>
        </p:spPr>
      </p:pic>
      <p:sp>
        <p:nvSpPr>
          <p:cNvPr id="12" name="Retângulo 11">
            <a:extLst>
              <a:ext uri="{FF2B5EF4-FFF2-40B4-BE49-F238E27FC236}">
                <a16:creationId xmlns:a16="http://schemas.microsoft.com/office/drawing/2014/main" id="{99E0A0B4-3313-086F-A014-B470DE3F1239}"/>
              </a:ext>
            </a:extLst>
          </p:cNvPr>
          <p:cNvSpPr/>
          <p:nvPr/>
        </p:nvSpPr>
        <p:spPr>
          <a:xfrm>
            <a:off x="679615" y="3539349"/>
            <a:ext cx="2015616" cy="707886"/>
          </a:xfrm>
          <a:prstGeom prst="rect">
            <a:avLst/>
          </a:prstGeom>
          <a:noFill/>
        </p:spPr>
        <p:txBody>
          <a:bodyPr wrap="none" lIns="91440" tIns="45720" rIns="91440" bIns="45720">
            <a:spAutoFit/>
          </a:bodyPr>
          <a:lstStyle/>
          <a:p>
            <a:pPr algn="ctr"/>
            <a:r>
              <a:rPr lang="pt-BR" sz="4000" b="0" cap="none" spc="0" dirty="0" err="1">
                <a:ln w="0"/>
                <a:solidFill>
                  <a:schemeClr val="tx1"/>
                </a:solidFill>
                <a:effectLst>
                  <a:outerShdw blurRad="38100" dist="19050" dir="2700000" algn="tl" rotWithShape="0">
                    <a:schemeClr val="dk1">
                      <a:alpha val="40000"/>
                    </a:schemeClr>
                  </a:outerShdw>
                </a:effectLst>
              </a:rPr>
              <a:t>STOCKs</a:t>
            </a:r>
            <a:endParaRPr lang="pt-BR" sz="4000" b="0" cap="none" spc="0" dirty="0">
              <a:ln w="0"/>
              <a:solidFill>
                <a:schemeClr val="tx1"/>
              </a:solidFill>
              <a:effectLst>
                <a:outerShdw blurRad="38100" dist="19050" dir="2700000" algn="tl" rotWithShape="0">
                  <a:schemeClr val="dk1">
                    <a:alpha val="40000"/>
                  </a:schemeClr>
                </a:outerShdw>
              </a:effectLst>
            </a:endParaRPr>
          </a:p>
        </p:txBody>
      </p:sp>
      <p:sp>
        <p:nvSpPr>
          <p:cNvPr id="13" name="Retângulo 12">
            <a:extLst>
              <a:ext uri="{FF2B5EF4-FFF2-40B4-BE49-F238E27FC236}">
                <a16:creationId xmlns:a16="http://schemas.microsoft.com/office/drawing/2014/main" id="{11B5F0FA-8B26-030A-09CB-BE0243B03579}"/>
              </a:ext>
            </a:extLst>
          </p:cNvPr>
          <p:cNvSpPr/>
          <p:nvPr/>
        </p:nvSpPr>
        <p:spPr>
          <a:xfrm>
            <a:off x="9521870" y="3649205"/>
            <a:ext cx="1877438" cy="707886"/>
          </a:xfrm>
          <a:prstGeom prst="rect">
            <a:avLst/>
          </a:prstGeom>
          <a:noFill/>
        </p:spPr>
        <p:txBody>
          <a:bodyPr wrap="none" lIns="91440" tIns="45720" rIns="91440" bIns="45720">
            <a:spAutoFit/>
          </a:bodyPr>
          <a:lstStyle/>
          <a:p>
            <a:pPr algn="ctr"/>
            <a:r>
              <a:rPr lang="pt-BR" sz="4000" dirty="0" err="1">
                <a:ln w="0"/>
                <a:effectLst>
                  <a:outerShdw blurRad="38100" dist="19050" dir="2700000" algn="tl" rotWithShape="0">
                    <a:schemeClr val="dk1">
                      <a:alpha val="40000"/>
                    </a:schemeClr>
                  </a:outerShdw>
                </a:effectLst>
              </a:rPr>
              <a:t>BONDs</a:t>
            </a:r>
            <a:endParaRPr lang="pt-BR" sz="4000" b="0" cap="none" spc="0" dirty="0">
              <a:ln w="0"/>
              <a:solidFill>
                <a:schemeClr val="tx1"/>
              </a:solidFill>
              <a:effectLst>
                <a:outerShdw blurRad="38100" dist="19050" dir="2700000" algn="tl" rotWithShape="0">
                  <a:schemeClr val="dk1">
                    <a:alpha val="40000"/>
                  </a:schemeClr>
                </a:outerShdw>
              </a:effectLst>
            </a:endParaRPr>
          </a:p>
        </p:txBody>
      </p:sp>
      <p:sp>
        <p:nvSpPr>
          <p:cNvPr id="14" name="Retângulo 13">
            <a:extLst>
              <a:ext uri="{FF2B5EF4-FFF2-40B4-BE49-F238E27FC236}">
                <a16:creationId xmlns:a16="http://schemas.microsoft.com/office/drawing/2014/main" id="{AA5FEAC7-157F-A1A4-C1BE-88AC944F9393}"/>
              </a:ext>
            </a:extLst>
          </p:cNvPr>
          <p:cNvSpPr/>
          <p:nvPr/>
        </p:nvSpPr>
        <p:spPr>
          <a:xfrm>
            <a:off x="6966828" y="3560852"/>
            <a:ext cx="1188146" cy="707886"/>
          </a:xfrm>
          <a:prstGeom prst="rect">
            <a:avLst/>
          </a:prstGeom>
          <a:noFill/>
        </p:spPr>
        <p:txBody>
          <a:bodyPr wrap="none" lIns="91440" tIns="45720" rIns="91440" bIns="45720">
            <a:spAutoFit/>
          </a:bodyPr>
          <a:lstStyle/>
          <a:p>
            <a:pPr algn="ctr"/>
            <a:r>
              <a:rPr lang="pt-BR" sz="4000" b="0" cap="none" spc="0" dirty="0" err="1">
                <a:ln w="0"/>
                <a:solidFill>
                  <a:schemeClr val="tx1"/>
                </a:solidFill>
                <a:effectLst>
                  <a:outerShdw blurRad="38100" dist="19050" dir="2700000" algn="tl" rotWithShape="0">
                    <a:schemeClr val="dk1">
                      <a:alpha val="40000"/>
                    </a:schemeClr>
                  </a:outerShdw>
                </a:effectLst>
              </a:rPr>
              <a:t>ETFs</a:t>
            </a:r>
            <a:endParaRPr lang="pt-BR" sz="4000" b="0" cap="none" spc="0" dirty="0">
              <a:ln w="0"/>
              <a:solidFill>
                <a:schemeClr val="tx1"/>
              </a:solidFill>
              <a:effectLst>
                <a:outerShdw blurRad="38100" dist="19050" dir="2700000" algn="tl" rotWithShape="0">
                  <a:schemeClr val="dk1">
                    <a:alpha val="40000"/>
                  </a:schemeClr>
                </a:outerShdw>
              </a:effectLst>
            </a:endParaRPr>
          </a:p>
        </p:txBody>
      </p:sp>
      <p:sp>
        <p:nvSpPr>
          <p:cNvPr id="15" name="Retângulo 14">
            <a:extLst>
              <a:ext uri="{FF2B5EF4-FFF2-40B4-BE49-F238E27FC236}">
                <a16:creationId xmlns:a16="http://schemas.microsoft.com/office/drawing/2014/main" id="{DEBBD6D2-BF7F-0F05-DCAD-FBDCAD308370}"/>
              </a:ext>
            </a:extLst>
          </p:cNvPr>
          <p:cNvSpPr/>
          <p:nvPr/>
        </p:nvSpPr>
        <p:spPr>
          <a:xfrm>
            <a:off x="3988037" y="3539349"/>
            <a:ext cx="1385316" cy="707886"/>
          </a:xfrm>
          <a:prstGeom prst="rect">
            <a:avLst/>
          </a:prstGeom>
          <a:noFill/>
        </p:spPr>
        <p:txBody>
          <a:bodyPr wrap="none" lIns="91440" tIns="45720" rIns="91440" bIns="45720">
            <a:spAutoFit/>
          </a:bodyPr>
          <a:lstStyle/>
          <a:p>
            <a:pPr algn="ctr"/>
            <a:r>
              <a:rPr lang="pt-BR" sz="4000" dirty="0" err="1">
                <a:ln w="0"/>
                <a:effectLst>
                  <a:outerShdw blurRad="38100" dist="19050" dir="2700000" algn="tl" rotWithShape="0">
                    <a:schemeClr val="dk1">
                      <a:alpha val="40000"/>
                    </a:schemeClr>
                  </a:outerShdw>
                </a:effectLst>
              </a:rPr>
              <a:t>REITs</a:t>
            </a:r>
            <a:endParaRPr lang="pt-BR" sz="4000" b="0" cap="none" spc="0" dirty="0">
              <a:ln w="0"/>
              <a:solidFill>
                <a:schemeClr val="tx1"/>
              </a:solidFill>
              <a:effectLst>
                <a:outerShdw blurRad="38100" dist="19050" dir="2700000" algn="tl" rotWithShape="0">
                  <a:schemeClr val="dk1">
                    <a:alpha val="40000"/>
                  </a:schemeClr>
                </a:outerShdw>
              </a:effectLst>
            </a:endParaRPr>
          </a:p>
        </p:txBody>
      </p:sp>
      <p:pic>
        <p:nvPicPr>
          <p:cNvPr id="17" name="Imagem 16">
            <a:extLst>
              <a:ext uri="{FF2B5EF4-FFF2-40B4-BE49-F238E27FC236}">
                <a16:creationId xmlns:a16="http://schemas.microsoft.com/office/drawing/2014/main" id="{232D14C6-FC56-C79C-3BAA-CC8D178E6C4C}"/>
              </a:ext>
            </a:extLst>
          </p:cNvPr>
          <p:cNvPicPr>
            <a:picLocks noChangeAspect="1"/>
          </p:cNvPicPr>
          <p:nvPr/>
        </p:nvPicPr>
        <p:blipFill>
          <a:blip r:embed="rId6"/>
          <a:stretch>
            <a:fillRect/>
          </a:stretch>
        </p:blipFill>
        <p:spPr>
          <a:xfrm>
            <a:off x="3505011" y="4804945"/>
            <a:ext cx="2316386" cy="1292300"/>
          </a:xfrm>
          <a:prstGeom prst="rect">
            <a:avLst/>
          </a:prstGeom>
        </p:spPr>
      </p:pic>
      <p:sp>
        <p:nvSpPr>
          <p:cNvPr id="18" name="Retângulo 17">
            <a:extLst>
              <a:ext uri="{FF2B5EF4-FFF2-40B4-BE49-F238E27FC236}">
                <a16:creationId xmlns:a16="http://schemas.microsoft.com/office/drawing/2014/main" id="{8DD4AE71-572E-8DC6-CC96-6EBEADB6E758}"/>
              </a:ext>
            </a:extLst>
          </p:cNvPr>
          <p:cNvSpPr/>
          <p:nvPr/>
        </p:nvSpPr>
        <p:spPr>
          <a:xfrm>
            <a:off x="4115475" y="6052018"/>
            <a:ext cx="1130439" cy="707886"/>
          </a:xfrm>
          <a:prstGeom prst="rect">
            <a:avLst/>
          </a:prstGeom>
          <a:noFill/>
        </p:spPr>
        <p:txBody>
          <a:bodyPr wrap="none" lIns="91440" tIns="45720" rIns="91440" bIns="45720">
            <a:spAutoFit/>
          </a:bodyPr>
          <a:lstStyle/>
          <a:p>
            <a:pPr algn="ctr"/>
            <a:r>
              <a:rPr lang="pt-BR" sz="4000" dirty="0">
                <a:ln w="0"/>
                <a:effectLst>
                  <a:outerShdw blurRad="38100" dist="19050" dir="2700000" algn="tl" rotWithShape="0">
                    <a:schemeClr val="dk1">
                      <a:alpha val="40000"/>
                    </a:schemeClr>
                  </a:outerShdw>
                </a:effectLst>
              </a:rPr>
              <a:t>CDs</a:t>
            </a:r>
            <a:endParaRPr lang="pt-BR" sz="4000" b="0" cap="none" spc="0" dirty="0">
              <a:ln w="0"/>
              <a:solidFill>
                <a:schemeClr val="tx1"/>
              </a:solidFill>
              <a:effectLst>
                <a:outerShdw blurRad="38100" dist="19050" dir="2700000" algn="tl" rotWithShape="0">
                  <a:schemeClr val="dk1">
                    <a:alpha val="40000"/>
                  </a:schemeClr>
                </a:outerShdw>
              </a:effectLst>
            </a:endParaRPr>
          </a:p>
        </p:txBody>
      </p:sp>
      <p:pic>
        <p:nvPicPr>
          <p:cNvPr id="20" name="Imagem 19" descr="Uma imagem contendo mesa&#10;&#10;O conteúdo gerado por IA pode estar incorreto.">
            <a:extLst>
              <a:ext uri="{FF2B5EF4-FFF2-40B4-BE49-F238E27FC236}">
                <a16:creationId xmlns:a16="http://schemas.microsoft.com/office/drawing/2014/main" id="{10D8E678-9AB9-2CB2-FB69-A987697CEF1D}"/>
              </a:ext>
            </a:extLst>
          </p:cNvPr>
          <p:cNvPicPr>
            <a:picLocks noChangeAspect="1"/>
          </p:cNvPicPr>
          <p:nvPr/>
        </p:nvPicPr>
        <p:blipFill>
          <a:blip r:embed="rId7"/>
          <a:stretch>
            <a:fillRect/>
          </a:stretch>
        </p:blipFill>
        <p:spPr>
          <a:xfrm>
            <a:off x="6439681" y="4834241"/>
            <a:ext cx="2316386" cy="1263004"/>
          </a:xfrm>
          <a:prstGeom prst="rect">
            <a:avLst/>
          </a:prstGeom>
        </p:spPr>
      </p:pic>
      <p:sp>
        <p:nvSpPr>
          <p:cNvPr id="21" name="Retângulo 20">
            <a:extLst>
              <a:ext uri="{FF2B5EF4-FFF2-40B4-BE49-F238E27FC236}">
                <a16:creationId xmlns:a16="http://schemas.microsoft.com/office/drawing/2014/main" id="{CD4E647D-ECE4-E40C-626D-F78DCE4683FA}"/>
              </a:ext>
            </a:extLst>
          </p:cNvPr>
          <p:cNvSpPr/>
          <p:nvPr/>
        </p:nvSpPr>
        <p:spPr>
          <a:xfrm>
            <a:off x="6891487" y="6088840"/>
            <a:ext cx="1396536" cy="707886"/>
          </a:xfrm>
          <a:prstGeom prst="rect">
            <a:avLst/>
          </a:prstGeom>
          <a:noFill/>
        </p:spPr>
        <p:txBody>
          <a:bodyPr wrap="none" lIns="91440" tIns="45720" rIns="91440" bIns="45720">
            <a:spAutoFit/>
          </a:bodyPr>
          <a:lstStyle/>
          <a:p>
            <a:pPr algn="ctr"/>
            <a:r>
              <a:rPr lang="pt-BR" sz="4000" dirty="0" err="1">
                <a:ln w="0"/>
                <a:effectLst>
                  <a:outerShdw blurRad="38100" dist="19050" dir="2700000" algn="tl" rotWithShape="0">
                    <a:schemeClr val="dk1">
                      <a:alpha val="40000"/>
                    </a:schemeClr>
                  </a:outerShdw>
                </a:effectLst>
              </a:rPr>
              <a:t>Funds</a:t>
            </a:r>
            <a:endParaRPr lang="pt-BR" sz="4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320035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0B3B0-DC32-AF45-938F-E1D7B82AF36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487AC9A-E8A7-06A1-F0AB-FF4119D89B14}"/>
              </a:ext>
            </a:extLst>
          </p:cNvPr>
          <p:cNvSpPr>
            <a:spLocks noGrp="1"/>
          </p:cNvSpPr>
          <p:nvPr>
            <p:ph type="title"/>
          </p:nvPr>
        </p:nvSpPr>
        <p:spPr/>
        <p:txBody>
          <a:bodyPr/>
          <a:lstStyle/>
          <a:p>
            <a:r>
              <a:rPr lang="pt-BR" dirty="0" err="1"/>
              <a:t>eua</a:t>
            </a:r>
            <a:endParaRPr lang="pt-BR" dirty="0"/>
          </a:p>
        </p:txBody>
      </p:sp>
      <p:pic>
        <p:nvPicPr>
          <p:cNvPr id="8" name="Imagem 7">
            <a:extLst>
              <a:ext uri="{FF2B5EF4-FFF2-40B4-BE49-F238E27FC236}">
                <a16:creationId xmlns:a16="http://schemas.microsoft.com/office/drawing/2014/main" id="{FB61F42C-8EAB-8696-8F05-1C20E5BE2452}"/>
              </a:ext>
            </a:extLst>
          </p:cNvPr>
          <p:cNvPicPr>
            <a:picLocks noChangeAspect="1"/>
          </p:cNvPicPr>
          <p:nvPr/>
        </p:nvPicPr>
        <p:blipFill>
          <a:blip r:embed="rId2"/>
          <a:stretch>
            <a:fillRect/>
          </a:stretch>
        </p:blipFill>
        <p:spPr>
          <a:xfrm>
            <a:off x="1880784" y="2069622"/>
            <a:ext cx="8618967" cy="4359018"/>
          </a:xfrm>
          <a:prstGeom prst="rect">
            <a:avLst/>
          </a:prstGeom>
        </p:spPr>
      </p:pic>
    </p:spTree>
    <p:extLst>
      <p:ext uri="{BB962C8B-B14F-4D97-AF65-F5344CB8AC3E}">
        <p14:creationId xmlns:p14="http://schemas.microsoft.com/office/powerpoint/2010/main" val="3675137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9A67A2-79E7-C9D8-E636-9D3B12F1F25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567B49F-E9E5-B7CE-D4AC-1AFD2F541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0" name="Rectangle 9">
            <a:extLst>
              <a:ext uri="{FF2B5EF4-FFF2-40B4-BE49-F238E27FC236}">
                <a16:creationId xmlns:a16="http://schemas.microsoft.com/office/drawing/2014/main" id="{CD2C492F-DF07-FD3D-014F-56D1A76AE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Rectangle 11">
            <a:extLst>
              <a:ext uri="{FF2B5EF4-FFF2-40B4-BE49-F238E27FC236}">
                <a16:creationId xmlns:a16="http://schemas.microsoft.com/office/drawing/2014/main" id="{667C4175-FF11-781F-3E19-5F9460425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4" name="Rectangle 13">
            <a:extLst>
              <a:ext uri="{FF2B5EF4-FFF2-40B4-BE49-F238E27FC236}">
                <a16:creationId xmlns:a16="http://schemas.microsoft.com/office/drawing/2014/main" id="{F0333635-1738-F9DB-D7E4-F67FF2BEC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25" name="Rectangle 15">
            <a:extLst>
              <a:ext uri="{FF2B5EF4-FFF2-40B4-BE49-F238E27FC236}">
                <a16:creationId xmlns:a16="http://schemas.microsoft.com/office/drawing/2014/main" id="{A32D4D5E-53AE-F95E-A481-6A879AAAD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7">
            <a:extLst>
              <a:ext uri="{FF2B5EF4-FFF2-40B4-BE49-F238E27FC236}">
                <a16:creationId xmlns:a16="http://schemas.microsoft.com/office/drawing/2014/main" id="{83F4296E-5E09-D0F2-0D4A-4040F4CF7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7" name="Rectangle 19">
            <a:extLst>
              <a:ext uri="{FF2B5EF4-FFF2-40B4-BE49-F238E27FC236}">
                <a16:creationId xmlns:a16="http://schemas.microsoft.com/office/drawing/2014/main" id="{2BD7DC2D-BCF4-D810-05E0-477E4A9332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420" y="457200"/>
            <a:ext cx="6248454" cy="585973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 name="Título 1">
            <a:extLst>
              <a:ext uri="{FF2B5EF4-FFF2-40B4-BE49-F238E27FC236}">
                <a16:creationId xmlns:a16="http://schemas.microsoft.com/office/drawing/2014/main" id="{B396A880-3198-0881-68DD-16DB050EC4D3}"/>
              </a:ext>
            </a:extLst>
          </p:cNvPr>
          <p:cNvSpPr>
            <a:spLocks noGrp="1"/>
          </p:cNvSpPr>
          <p:nvPr>
            <p:ph type="title"/>
          </p:nvPr>
        </p:nvSpPr>
        <p:spPr>
          <a:xfrm>
            <a:off x="2156346" y="849745"/>
            <a:ext cx="5526993" cy="4745836"/>
          </a:xfrm>
        </p:spPr>
        <p:txBody>
          <a:bodyPr vert="horz" lIns="91440" tIns="45720" rIns="91440" bIns="45720" rtlCol="0" anchor="ctr">
            <a:normAutofit/>
          </a:bodyPr>
          <a:lstStyle/>
          <a:p>
            <a:r>
              <a:rPr lang="en-US" sz="5100">
                <a:solidFill>
                  <a:srgbClr val="FFFFFF"/>
                </a:solidFill>
              </a:rPr>
              <a:t>Globalização dos investimentos</a:t>
            </a:r>
          </a:p>
        </p:txBody>
      </p:sp>
      <p:sp>
        <p:nvSpPr>
          <p:cNvPr id="28" name="Rectangle 21">
            <a:extLst>
              <a:ext uri="{FF2B5EF4-FFF2-40B4-BE49-F238E27FC236}">
                <a16:creationId xmlns:a16="http://schemas.microsoft.com/office/drawing/2014/main" id="{C260CD29-35A1-59A5-629D-84AF5B5FE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453642"/>
            <a:ext cx="3615595" cy="5863293"/>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 name="Espaço Reservado para Conteúdo 2">
            <a:extLst>
              <a:ext uri="{FF2B5EF4-FFF2-40B4-BE49-F238E27FC236}">
                <a16:creationId xmlns:a16="http://schemas.microsoft.com/office/drawing/2014/main" id="{C597A8B5-C051-8FB3-EA85-B4796A0E6247}"/>
              </a:ext>
            </a:extLst>
          </p:cNvPr>
          <p:cNvSpPr>
            <a:spLocks noGrp="1"/>
          </p:cNvSpPr>
          <p:nvPr>
            <p:ph idx="1"/>
          </p:nvPr>
        </p:nvSpPr>
        <p:spPr>
          <a:xfrm>
            <a:off x="8317076" y="668740"/>
            <a:ext cx="3147043" cy="4926841"/>
          </a:xfrm>
        </p:spPr>
        <p:txBody>
          <a:bodyPr vert="horz" lIns="91440" tIns="45720" rIns="91440" bIns="45720" rtlCol="0" anchor="ctr">
            <a:normAutofit/>
          </a:bodyPr>
          <a:lstStyle/>
          <a:p>
            <a:pPr marL="0" indent="0">
              <a:buNone/>
            </a:pPr>
            <a:r>
              <a:rPr lang="en-US" sz="3200" cap="all" dirty="0">
                <a:solidFill>
                  <a:srgbClr val="FFFFFF"/>
                </a:solidFill>
              </a:rPr>
              <a:t>Vou </a:t>
            </a:r>
            <a:r>
              <a:rPr lang="en-US" sz="3200" cap="all" dirty="0" err="1">
                <a:solidFill>
                  <a:srgbClr val="FFFFFF"/>
                </a:solidFill>
              </a:rPr>
              <a:t>utilizar</a:t>
            </a:r>
            <a:r>
              <a:rPr lang="en-US" sz="3200" cap="all" dirty="0">
                <a:solidFill>
                  <a:srgbClr val="FFFFFF"/>
                </a:solidFill>
              </a:rPr>
              <a:t> o </a:t>
            </a:r>
            <a:r>
              <a:rPr lang="en-US" sz="3200" cap="all" dirty="0" err="1">
                <a:solidFill>
                  <a:srgbClr val="FFFFFF"/>
                </a:solidFill>
              </a:rPr>
              <a:t>dólar</a:t>
            </a:r>
            <a:r>
              <a:rPr lang="en-US" sz="3200" cap="all" dirty="0">
                <a:solidFill>
                  <a:srgbClr val="FFFFFF"/>
                </a:solidFill>
              </a:rPr>
              <a:t> para </a:t>
            </a:r>
            <a:r>
              <a:rPr lang="en-US" sz="3200" cap="all" dirty="0" err="1">
                <a:solidFill>
                  <a:srgbClr val="FFFFFF"/>
                </a:solidFill>
              </a:rPr>
              <a:t>investir</a:t>
            </a:r>
            <a:r>
              <a:rPr lang="en-US" sz="3200" cap="all" dirty="0">
                <a:solidFill>
                  <a:srgbClr val="FFFFFF"/>
                </a:solidFill>
              </a:rPr>
              <a:t> </a:t>
            </a:r>
            <a:r>
              <a:rPr lang="en-US" sz="3200" cap="all" dirty="0" err="1">
                <a:solidFill>
                  <a:srgbClr val="FFFFFF"/>
                </a:solidFill>
              </a:rPr>
              <a:t>em</a:t>
            </a:r>
            <a:r>
              <a:rPr lang="en-US" sz="3200" cap="all" dirty="0">
                <a:solidFill>
                  <a:srgbClr val="FFFFFF"/>
                </a:solidFill>
              </a:rPr>
              <a:t> outros </a:t>
            </a:r>
            <a:r>
              <a:rPr lang="en-US" sz="3200" cap="all" dirty="0" err="1">
                <a:solidFill>
                  <a:srgbClr val="FFFFFF"/>
                </a:solidFill>
              </a:rPr>
              <a:t>países</a:t>
            </a:r>
            <a:r>
              <a:rPr lang="en-US" sz="3200" cap="all" dirty="0">
                <a:solidFill>
                  <a:srgbClr val="FFFFFF"/>
                </a:solidFill>
              </a:rPr>
              <a:t>.</a:t>
            </a:r>
          </a:p>
        </p:txBody>
      </p:sp>
    </p:spTree>
    <p:extLst>
      <p:ext uri="{BB962C8B-B14F-4D97-AF65-F5344CB8AC3E}">
        <p14:creationId xmlns:p14="http://schemas.microsoft.com/office/powerpoint/2010/main" val="17235226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9198D-6086-C1E0-0162-8704F8A0CA9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B569D4D-8801-8C8D-66F0-62342C9A84CF}"/>
              </a:ext>
            </a:extLst>
          </p:cNvPr>
          <p:cNvSpPr>
            <a:spLocks noGrp="1"/>
          </p:cNvSpPr>
          <p:nvPr>
            <p:ph type="title"/>
          </p:nvPr>
        </p:nvSpPr>
        <p:spPr/>
        <p:txBody>
          <a:bodyPr/>
          <a:lstStyle/>
          <a:p>
            <a:r>
              <a:rPr lang="pt-BR" dirty="0" err="1"/>
              <a:t>eua</a:t>
            </a:r>
            <a:endParaRPr lang="pt-BR" dirty="0"/>
          </a:p>
        </p:txBody>
      </p:sp>
      <p:pic>
        <p:nvPicPr>
          <p:cNvPr id="8" name="Imagem 7">
            <a:extLst>
              <a:ext uri="{FF2B5EF4-FFF2-40B4-BE49-F238E27FC236}">
                <a16:creationId xmlns:a16="http://schemas.microsoft.com/office/drawing/2014/main" id="{F276AB3D-165D-FDA7-9D48-3FFD45EFE0DD}"/>
              </a:ext>
            </a:extLst>
          </p:cNvPr>
          <p:cNvPicPr>
            <a:picLocks noChangeAspect="1"/>
          </p:cNvPicPr>
          <p:nvPr/>
        </p:nvPicPr>
        <p:blipFill>
          <a:blip r:embed="rId2"/>
          <a:stretch>
            <a:fillRect/>
          </a:stretch>
        </p:blipFill>
        <p:spPr>
          <a:xfrm>
            <a:off x="460862" y="1967845"/>
            <a:ext cx="2555716" cy="1292546"/>
          </a:xfrm>
          <a:prstGeom prst="rect">
            <a:avLst/>
          </a:prstGeom>
        </p:spPr>
      </p:pic>
      <p:pic>
        <p:nvPicPr>
          <p:cNvPr id="4" name="Imagem 3" descr="Interface gráfica do usuário, Aplicativo&#10;&#10;O conteúdo gerado por IA pode estar incorreto.">
            <a:extLst>
              <a:ext uri="{FF2B5EF4-FFF2-40B4-BE49-F238E27FC236}">
                <a16:creationId xmlns:a16="http://schemas.microsoft.com/office/drawing/2014/main" id="{AE83B5F3-18C0-8622-5861-9A53083C356E}"/>
              </a:ext>
            </a:extLst>
          </p:cNvPr>
          <p:cNvPicPr>
            <a:picLocks noChangeAspect="1"/>
          </p:cNvPicPr>
          <p:nvPr/>
        </p:nvPicPr>
        <p:blipFill>
          <a:blip r:embed="rId3"/>
          <a:stretch>
            <a:fillRect/>
          </a:stretch>
        </p:blipFill>
        <p:spPr>
          <a:xfrm>
            <a:off x="3143959" y="1347896"/>
            <a:ext cx="2536805" cy="5499848"/>
          </a:xfrm>
          <a:prstGeom prst="rect">
            <a:avLst/>
          </a:prstGeom>
          <a:ln>
            <a:noFill/>
          </a:ln>
          <a:effectLst>
            <a:outerShdw blurRad="292100" dist="139700" dir="2700000" algn="tl" rotWithShape="0">
              <a:srgbClr val="333333">
                <a:alpha val="65000"/>
              </a:srgbClr>
            </a:outerShdw>
          </a:effectLst>
        </p:spPr>
      </p:pic>
      <p:pic>
        <p:nvPicPr>
          <p:cNvPr id="6" name="Imagem 5" descr="Interface gráfica do usuário, Aplicativo&#10;&#10;O conteúdo gerado por IA pode estar incorreto.">
            <a:extLst>
              <a:ext uri="{FF2B5EF4-FFF2-40B4-BE49-F238E27FC236}">
                <a16:creationId xmlns:a16="http://schemas.microsoft.com/office/drawing/2014/main" id="{E5F6E2E9-A0D0-AA21-F793-10B275E3A534}"/>
              </a:ext>
            </a:extLst>
          </p:cNvPr>
          <p:cNvPicPr>
            <a:picLocks noChangeAspect="1"/>
          </p:cNvPicPr>
          <p:nvPr/>
        </p:nvPicPr>
        <p:blipFill>
          <a:blip r:embed="rId4"/>
          <a:stretch>
            <a:fillRect/>
          </a:stretch>
        </p:blipFill>
        <p:spPr>
          <a:xfrm>
            <a:off x="5978977" y="1347896"/>
            <a:ext cx="2536805" cy="5499848"/>
          </a:xfrm>
          <a:prstGeom prst="rect">
            <a:avLst/>
          </a:prstGeom>
          <a:ln>
            <a:noFill/>
          </a:ln>
          <a:effectLst>
            <a:outerShdw blurRad="292100" dist="139700" dir="2700000" algn="tl" rotWithShape="0">
              <a:srgbClr val="333333">
                <a:alpha val="65000"/>
              </a:srgbClr>
            </a:outerShdw>
          </a:effectLst>
        </p:spPr>
      </p:pic>
      <p:pic>
        <p:nvPicPr>
          <p:cNvPr id="9" name="Imagem 8" descr="Interface gráfica do usuário, Aplicativo&#10;&#10;O conteúdo gerado por IA pode estar incorreto.">
            <a:extLst>
              <a:ext uri="{FF2B5EF4-FFF2-40B4-BE49-F238E27FC236}">
                <a16:creationId xmlns:a16="http://schemas.microsoft.com/office/drawing/2014/main" id="{76FAD9BF-20BA-46E9-1E34-0EE8660CBE6E}"/>
              </a:ext>
            </a:extLst>
          </p:cNvPr>
          <p:cNvPicPr>
            <a:picLocks noChangeAspect="1"/>
          </p:cNvPicPr>
          <p:nvPr/>
        </p:nvPicPr>
        <p:blipFill>
          <a:blip r:embed="rId5"/>
          <a:stretch>
            <a:fillRect/>
          </a:stretch>
        </p:blipFill>
        <p:spPr>
          <a:xfrm>
            <a:off x="8813995" y="1347896"/>
            <a:ext cx="2670701" cy="57901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027315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71E86-0A17-4782-E510-FF633AAB21F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BD4A618-9753-D7DA-B085-C9B7E62A147F}"/>
              </a:ext>
            </a:extLst>
          </p:cNvPr>
          <p:cNvSpPr>
            <a:spLocks noGrp="1"/>
          </p:cNvSpPr>
          <p:nvPr>
            <p:ph type="title"/>
          </p:nvPr>
        </p:nvSpPr>
        <p:spPr/>
        <p:txBody>
          <a:bodyPr/>
          <a:lstStyle/>
          <a:p>
            <a:r>
              <a:rPr lang="pt-BR" dirty="0" err="1"/>
              <a:t>eua</a:t>
            </a:r>
            <a:endParaRPr lang="pt-BR" dirty="0"/>
          </a:p>
        </p:txBody>
      </p:sp>
      <p:pic>
        <p:nvPicPr>
          <p:cNvPr id="3" name="Imagem 2" descr="Aplicativo, Ícone&#10;&#10;O conteúdo gerado por IA pode estar incorreto.">
            <a:extLst>
              <a:ext uri="{FF2B5EF4-FFF2-40B4-BE49-F238E27FC236}">
                <a16:creationId xmlns:a16="http://schemas.microsoft.com/office/drawing/2014/main" id="{F36B394E-EE79-F236-EEF8-496877A3A421}"/>
              </a:ext>
            </a:extLst>
          </p:cNvPr>
          <p:cNvPicPr>
            <a:picLocks noChangeAspect="1"/>
          </p:cNvPicPr>
          <p:nvPr/>
        </p:nvPicPr>
        <p:blipFill>
          <a:blip r:embed="rId2"/>
          <a:stretch>
            <a:fillRect/>
          </a:stretch>
        </p:blipFill>
        <p:spPr>
          <a:xfrm>
            <a:off x="719467" y="2136699"/>
            <a:ext cx="2461525" cy="1292301"/>
          </a:xfrm>
          <a:prstGeom prst="rect">
            <a:avLst/>
          </a:prstGeom>
        </p:spPr>
      </p:pic>
      <p:pic>
        <p:nvPicPr>
          <p:cNvPr id="5" name="Imagem 4">
            <a:extLst>
              <a:ext uri="{FF2B5EF4-FFF2-40B4-BE49-F238E27FC236}">
                <a16:creationId xmlns:a16="http://schemas.microsoft.com/office/drawing/2014/main" id="{3F02F20B-9CF5-0BC9-5B89-FE043E5BABD7}"/>
              </a:ext>
            </a:extLst>
          </p:cNvPr>
          <p:cNvPicPr>
            <a:picLocks noChangeAspect="1"/>
          </p:cNvPicPr>
          <p:nvPr/>
        </p:nvPicPr>
        <p:blipFill>
          <a:blip r:embed="rId3"/>
          <a:stretch>
            <a:fillRect/>
          </a:stretch>
        </p:blipFill>
        <p:spPr>
          <a:xfrm>
            <a:off x="719467" y="4595883"/>
            <a:ext cx="2461524" cy="1292301"/>
          </a:xfrm>
          <a:prstGeom prst="rect">
            <a:avLst/>
          </a:prstGeom>
        </p:spPr>
      </p:pic>
      <p:pic>
        <p:nvPicPr>
          <p:cNvPr id="10" name="Imagem 9" descr="Interface gráfica do usuário, Texto, Aplicativo&#10;&#10;O conteúdo gerado por IA pode estar incorreto.">
            <a:extLst>
              <a:ext uri="{FF2B5EF4-FFF2-40B4-BE49-F238E27FC236}">
                <a16:creationId xmlns:a16="http://schemas.microsoft.com/office/drawing/2014/main" id="{1AEFB93D-F729-CBDA-6F71-CD40CA6E6DAD}"/>
              </a:ext>
            </a:extLst>
          </p:cNvPr>
          <p:cNvPicPr>
            <a:picLocks noChangeAspect="1"/>
          </p:cNvPicPr>
          <p:nvPr/>
        </p:nvPicPr>
        <p:blipFill>
          <a:blip r:embed="rId4"/>
          <a:stretch>
            <a:fillRect/>
          </a:stretch>
        </p:blipFill>
        <p:spPr>
          <a:xfrm>
            <a:off x="7606365" y="0"/>
            <a:ext cx="3163253" cy="6858000"/>
          </a:xfrm>
          <a:prstGeom prst="rect">
            <a:avLst/>
          </a:prstGeom>
          <a:ln>
            <a:noFill/>
          </a:ln>
          <a:effectLst>
            <a:outerShdw blurRad="292100" dist="139700" dir="2700000" algn="tl" rotWithShape="0">
              <a:srgbClr val="333333">
                <a:alpha val="65000"/>
              </a:srgbClr>
            </a:outerShdw>
          </a:effectLst>
        </p:spPr>
      </p:pic>
      <p:sp>
        <p:nvSpPr>
          <p:cNvPr id="11" name="Elipse 10">
            <a:extLst>
              <a:ext uri="{FF2B5EF4-FFF2-40B4-BE49-F238E27FC236}">
                <a16:creationId xmlns:a16="http://schemas.microsoft.com/office/drawing/2014/main" id="{3EDED0E8-E30E-D7C3-793D-2CF92B50E311}"/>
              </a:ext>
            </a:extLst>
          </p:cNvPr>
          <p:cNvSpPr/>
          <p:nvPr/>
        </p:nvSpPr>
        <p:spPr>
          <a:xfrm>
            <a:off x="7691257" y="1250022"/>
            <a:ext cx="915415" cy="676305"/>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Elipse 11">
            <a:extLst>
              <a:ext uri="{FF2B5EF4-FFF2-40B4-BE49-F238E27FC236}">
                <a16:creationId xmlns:a16="http://schemas.microsoft.com/office/drawing/2014/main" id="{DEA29E04-29A3-D2D0-D88A-5789D1870D28}"/>
              </a:ext>
            </a:extLst>
          </p:cNvPr>
          <p:cNvSpPr/>
          <p:nvPr/>
        </p:nvSpPr>
        <p:spPr>
          <a:xfrm>
            <a:off x="9907472" y="4157221"/>
            <a:ext cx="636498" cy="43866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14723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B9CAC-2B76-1E76-7F6D-06A857E96CB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50EE13D-FD8C-23CB-9089-FD49842ADDC9}"/>
              </a:ext>
            </a:extLst>
          </p:cNvPr>
          <p:cNvSpPr>
            <a:spLocks noGrp="1"/>
          </p:cNvSpPr>
          <p:nvPr>
            <p:ph type="title"/>
          </p:nvPr>
        </p:nvSpPr>
        <p:spPr/>
        <p:txBody>
          <a:bodyPr/>
          <a:lstStyle/>
          <a:p>
            <a:r>
              <a:rPr lang="pt-BR" dirty="0" err="1"/>
              <a:t>eua</a:t>
            </a:r>
            <a:endParaRPr lang="pt-BR" dirty="0"/>
          </a:p>
        </p:txBody>
      </p:sp>
      <p:pic>
        <p:nvPicPr>
          <p:cNvPr id="7" name="Imagem 6" descr="Interface gráfica do usuário, Site&#10;&#10;O conteúdo gerado por IA pode estar incorreto.">
            <a:extLst>
              <a:ext uri="{FF2B5EF4-FFF2-40B4-BE49-F238E27FC236}">
                <a16:creationId xmlns:a16="http://schemas.microsoft.com/office/drawing/2014/main" id="{80AA49C1-7928-9164-C550-FB9491D25BEF}"/>
              </a:ext>
            </a:extLst>
          </p:cNvPr>
          <p:cNvPicPr>
            <a:picLocks noChangeAspect="1"/>
          </p:cNvPicPr>
          <p:nvPr/>
        </p:nvPicPr>
        <p:blipFill>
          <a:blip r:embed="rId2"/>
          <a:stretch>
            <a:fillRect/>
          </a:stretch>
        </p:blipFill>
        <p:spPr>
          <a:xfrm>
            <a:off x="677963" y="3297023"/>
            <a:ext cx="2390332" cy="1313716"/>
          </a:xfrm>
          <a:prstGeom prst="rect">
            <a:avLst/>
          </a:prstGeom>
        </p:spPr>
      </p:pic>
      <p:sp>
        <p:nvSpPr>
          <p:cNvPr id="8" name="Retângulo 7">
            <a:extLst>
              <a:ext uri="{FF2B5EF4-FFF2-40B4-BE49-F238E27FC236}">
                <a16:creationId xmlns:a16="http://schemas.microsoft.com/office/drawing/2014/main" id="{9419028F-3558-4951-1612-0B965FC0C387}"/>
              </a:ext>
            </a:extLst>
          </p:cNvPr>
          <p:cNvSpPr/>
          <p:nvPr/>
        </p:nvSpPr>
        <p:spPr>
          <a:xfrm>
            <a:off x="4504329" y="3407788"/>
            <a:ext cx="4974439" cy="923330"/>
          </a:xfrm>
          <a:prstGeom prst="rect">
            <a:avLst/>
          </a:prstGeom>
          <a:noFill/>
        </p:spPr>
        <p:txBody>
          <a:bodyPr wrap="none" lIns="91440" tIns="45720" rIns="91440" bIns="45720">
            <a:spAutoFit/>
          </a:bodyPr>
          <a:lstStyle/>
          <a:p>
            <a:pPr algn="ctr"/>
            <a:r>
              <a:rPr lang="pt-BR" sz="5400" b="0" cap="none" spc="0" dirty="0">
                <a:ln w="0"/>
                <a:solidFill>
                  <a:schemeClr val="tx1"/>
                </a:solidFill>
                <a:effectLst>
                  <a:outerShdw blurRad="38100" dist="19050" dir="2700000" algn="tl" rotWithShape="0">
                    <a:schemeClr val="dk1">
                      <a:alpha val="40000"/>
                    </a:schemeClr>
                  </a:outerShdw>
                </a:effectLst>
              </a:rPr>
              <a:t>+ de 5.000 </a:t>
            </a:r>
            <a:r>
              <a:rPr lang="pt-BR" sz="5400" b="0" cap="none" spc="0" dirty="0" err="1">
                <a:ln w="0"/>
                <a:solidFill>
                  <a:schemeClr val="tx1"/>
                </a:solidFill>
                <a:effectLst>
                  <a:outerShdw blurRad="38100" dist="19050" dir="2700000" algn="tl" rotWithShape="0">
                    <a:schemeClr val="dk1">
                      <a:alpha val="40000"/>
                    </a:schemeClr>
                  </a:outerShdw>
                </a:effectLst>
              </a:rPr>
              <a:t>ETF´s</a:t>
            </a:r>
            <a:endParaRPr lang="pt-BR"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009892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78269-B375-218A-B14B-17691803EB8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2541F32-6ED2-1D4E-9388-C35C694CC671}"/>
              </a:ext>
            </a:extLst>
          </p:cNvPr>
          <p:cNvSpPr>
            <a:spLocks noGrp="1"/>
          </p:cNvSpPr>
          <p:nvPr>
            <p:ph type="title"/>
          </p:nvPr>
        </p:nvSpPr>
        <p:spPr/>
        <p:txBody>
          <a:bodyPr/>
          <a:lstStyle/>
          <a:p>
            <a:r>
              <a:rPr lang="pt-BR" dirty="0" err="1"/>
              <a:t>eua</a:t>
            </a:r>
            <a:endParaRPr lang="pt-BR" dirty="0"/>
          </a:p>
        </p:txBody>
      </p:sp>
      <p:pic>
        <p:nvPicPr>
          <p:cNvPr id="7" name="Imagem 6" descr="Interface gráfica do usuário, Site&#10;&#10;O conteúdo gerado por IA pode estar incorreto.">
            <a:extLst>
              <a:ext uri="{FF2B5EF4-FFF2-40B4-BE49-F238E27FC236}">
                <a16:creationId xmlns:a16="http://schemas.microsoft.com/office/drawing/2014/main" id="{4DB7B7AA-317F-029B-BAA1-4397CB7D884A}"/>
              </a:ext>
            </a:extLst>
          </p:cNvPr>
          <p:cNvPicPr>
            <a:picLocks noChangeAspect="1"/>
          </p:cNvPicPr>
          <p:nvPr/>
        </p:nvPicPr>
        <p:blipFill>
          <a:blip r:embed="rId2"/>
          <a:stretch>
            <a:fillRect/>
          </a:stretch>
        </p:blipFill>
        <p:spPr>
          <a:xfrm>
            <a:off x="677963" y="3297023"/>
            <a:ext cx="2390332" cy="1313716"/>
          </a:xfrm>
          <a:prstGeom prst="rect">
            <a:avLst/>
          </a:prstGeom>
        </p:spPr>
      </p:pic>
      <p:sp>
        <p:nvSpPr>
          <p:cNvPr id="8" name="Retângulo 7">
            <a:extLst>
              <a:ext uri="{FF2B5EF4-FFF2-40B4-BE49-F238E27FC236}">
                <a16:creationId xmlns:a16="http://schemas.microsoft.com/office/drawing/2014/main" id="{D277099A-C8CF-CB9C-61FA-14566B09136B}"/>
              </a:ext>
            </a:extLst>
          </p:cNvPr>
          <p:cNvSpPr/>
          <p:nvPr/>
        </p:nvSpPr>
        <p:spPr>
          <a:xfrm>
            <a:off x="3433575" y="2717866"/>
            <a:ext cx="2085827"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MCHI </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1">
            <a:extLst>
              <a:ext uri="{FF2B5EF4-FFF2-40B4-BE49-F238E27FC236}">
                <a16:creationId xmlns:a16="http://schemas.microsoft.com/office/drawing/2014/main" id="{D6FE0DB0-1184-DAF1-EA6E-CE6EBAF8865A}"/>
              </a:ext>
            </a:extLst>
          </p:cNvPr>
          <p:cNvSpPr>
            <a:spLocks noChangeArrowheads="1"/>
          </p:cNvSpPr>
          <p:nvPr/>
        </p:nvSpPr>
        <p:spPr bwMode="auto">
          <a:xfrm>
            <a:off x="3580668" y="5853204"/>
            <a:ext cx="65" cy="605278"/>
          </a:xfrm>
          <a:prstGeom prst="rect">
            <a:avLst/>
          </a:prstGeom>
          <a:solidFill>
            <a:srgbClr val="EFEFE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p:txBody>
      </p:sp>
      <p:sp>
        <p:nvSpPr>
          <p:cNvPr id="5" name="CaixaDeTexto 4">
            <a:extLst>
              <a:ext uri="{FF2B5EF4-FFF2-40B4-BE49-F238E27FC236}">
                <a16:creationId xmlns:a16="http://schemas.microsoft.com/office/drawing/2014/main" id="{4096691C-7924-595A-1F22-BB0F57474C87}"/>
              </a:ext>
            </a:extLst>
          </p:cNvPr>
          <p:cNvSpPr txBox="1"/>
          <p:nvPr/>
        </p:nvSpPr>
        <p:spPr>
          <a:xfrm>
            <a:off x="5799841" y="2594753"/>
            <a:ext cx="6094428" cy="1169551"/>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pt-BR" altLang="pt-BR" sz="1400" b="1" i="0" u="none" strike="noStrike" cap="none" normalizeH="0" baseline="0" dirty="0">
                <a:ln>
                  <a:noFill/>
                </a:ln>
                <a:solidFill>
                  <a:srgbClr val="000000"/>
                </a:solidFill>
                <a:effectLst/>
                <a:latin typeface="ProdFontBLKFortBook"/>
              </a:rPr>
              <a:t>Exposição a médias e grandes empresas na China</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lang="pt-BR" altLang="pt-BR" sz="1400" b="1" dirty="0">
              <a:solidFill>
                <a:srgbClr val="000000"/>
              </a:solidFill>
              <a:latin typeface="ProdFontBLKFortBook"/>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pt-BR" altLang="pt-BR" sz="1400" b="1" i="0" u="none" strike="noStrike" cap="none" normalizeH="0" baseline="0" dirty="0">
                <a:ln>
                  <a:noFill/>
                </a:ln>
                <a:solidFill>
                  <a:srgbClr val="000000"/>
                </a:solidFill>
                <a:effectLst/>
                <a:latin typeface="ProdFontBLKFortBook"/>
              </a:rPr>
              <a:t>Acesso direcionado ao mercado de ações </a:t>
            </a:r>
            <a:r>
              <a:rPr kumimoji="0" lang="pt-BR" altLang="pt-BR" sz="1400" b="1" i="0" u="none" strike="noStrike" cap="none" normalizeH="0" baseline="0" dirty="0" err="1">
                <a:ln>
                  <a:noFill/>
                </a:ln>
                <a:solidFill>
                  <a:srgbClr val="000000"/>
                </a:solidFill>
                <a:effectLst/>
                <a:latin typeface="ProdFontBLKFortBook"/>
              </a:rPr>
              <a:t>chinêsas</a:t>
            </a:r>
            <a:endParaRPr kumimoji="0" lang="pt-BR" altLang="pt-BR" sz="1400" b="1" i="0" u="none" strike="noStrike" cap="none" normalizeH="0" baseline="0" dirty="0">
              <a:ln>
                <a:noFill/>
              </a:ln>
              <a:solidFill>
                <a:srgbClr val="000000"/>
              </a:solidFill>
              <a:effectLst/>
              <a:latin typeface="ProdFontBLKFortBook"/>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lang="pt-BR" altLang="pt-BR" sz="1400" b="1" dirty="0">
              <a:solidFill>
                <a:srgbClr val="000000"/>
              </a:solidFill>
              <a:latin typeface="ProdFontBLKFortBook"/>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pt-BR" altLang="pt-BR" sz="1400" b="1" i="0" u="none" strike="noStrike" cap="none" normalizeH="0" baseline="0" dirty="0">
                <a:ln>
                  <a:noFill/>
                </a:ln>
                <a:solidFill>
                  <a:srgbClr val="000000"/>
                </a:solidFill>
                <a:effectLst/>
                <a:latin typeface="ProdFontBLKFortBook"/>
              </a:rPr>
              <a:t>Use para expressar uma visão de investimento de um único país</a:t>
            </a:r>
            <a:endParaRPr kumimoji="0" lang="pt-BR" altLang="pt-BR" sz="1100" b="1" i="0" u="none" strike="noStrike" cap="none" normalizeH="0" baseline="0" dirty="0">
              <a:ln>
                <a:noFill/>
              </a:ln>
              <a:solidFill>
                <a:schemeClr val="tx1"/>
              </a:solidFill>
              <a:effectLst/>
            </a:endParaRPr>
          </a:p>
        </p:txBody>
      </p:sp>
      <p:sp>
        <p:nvSpPr>
          <p:cNvPr id="6" name="Chave Esquerda 5">
            <a:extLst>
              <a:ext uri="{FF2B5EF4-FFF2-40B4-BE49-F238E27FC236}">
                <a16:creationId xmlns:a16="http://schemas.microsoft.com/office/drawing/2014/main" id="{A602C258-F237-E6B7-2644-AC4C004D2847}"/>
              </a:ext>
            </a:extLst>
          </p:cNvPr>
          <p:cNvSpPr/>
          <p:nvPr/>
        </p:nvSpPr>
        <p:spPr>
          <a:xfrm>
            <a:off x="5308084" y="2594753"/>
            <a:ext cx="576598" cy="1169551"/>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aixaDeTexto 9">
            <a:extLst>
              <a:ext uri="{FF2B5EF4-FFF2-40B4-BE49-F238E27FC236}">
                <a16:creationId xmlns:a16="http://schemas.microsoft.com/office/drawing/2014/main" id="{DCDD02E3-29FD-7EC1-179C-79DC81928C6B}"/>
              </a:ext>
            </a:extLst>
          </p:cNvPr>
          <p:cNvSpPr txBox="1"/>
          <p:nvPr/>
        </p:nvSpPr>
        <p:spPr>
          <a:xfrm>
            <a:off x="4244418" y="4929874"/>
            <a:ext cx="6094428" cy="92333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a:ln>
                  <a:noFill/>
                </a:ln>
                <a:solidFill>
                  <a:srgbClr val="000000"/>
                </a:solidFill>
                <a:effectLst/>
                <a:latin typeface="ProdFontBLKFortBook"/>
              </a:rPr>
              <a:t>O </a:t>
            </a:r>
            <a:r>
              <a:rPr kumimoji="0" lang="pt-BR" altLang="pt-BR" sz="1800" b="0" i="0" u="none" strike="noStrike" cap="none" normalizeH="0" baseline="0" dirty="0" err="1">
                <a:ln>
                  <a:noFill/>
                </a:ln>
                <a:solidFill>
                  <a:srgbClr val="000000"/>
                </a:solidFill>
                <a:effectLst/>
                <a:latin typeface="ProdFontBLKFortBook"/>
              </a:rPr>
              <a:t>iShares</a:t>
            </a:r>
            <a:r>
              <a:rPr kumimoji="0" lang="pt-BR" altLang="pt-BR" sz="1800" b="0" i="0" u="none" strike="noStrike" cap="none" normalizeH="0" baseline="0" dirty="0">
                <a:ln>
                  <a:noFill/>
                </a:ln>
                <a:solidFill>
                  <a:srgbClr val="000000"/>
                </a:solidFill>
                <a:effectLst/>
                <a:latin typeface="ProdFontBLKFortBook"/>
              </a:rPr>
              <a:t> MSCI China ETF procura acompanhar os resultados de investimento de um índice composto por ações chinesas disponíveis para investidores internacionais.</a:t>
            </a:r>
            <a:endParaRPr kumimoji="0" lang="pt-BR" altLang="pt-BR"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032263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21520-480A-E516-216F-9F820BF8DB2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4387010-86B3-1DB1-BB6D-117398873A62}"/>
              </a:ext>
            </a:extLst>
          </p:cNvPr>
          <p:cNvSpPr>
            <a:spLocks noGrp="1"/>
          </p:cNvSpPr>
          <p:nvPr>
            <p:ph type="title"/>
          </p:nvPr>
        </p:nvSpPr>
        <p:spPr/>
        <p:txBody>
          <a:bodyPr/>
          <a:lstStyle/>
          <a:p>
            <a:r>
              <a:rPr lang="pt-BR" dirty="0" err="1"/>
              <a:t>eua</a:t>
            </a:r>
            <a:endParaRPr lang="pt-BR" dirty="0"/>
          </a:p>
        </p:txBody>
      </p:sp>
      <p:pic>
        <p:nvPicPr>
          <p:cNvPr id="7" name="Imagem 6" descr="Interface gráfica do usuário, Site&#10;&#10;O conteúdo gerado por IA pode estar incorreto.">
            <a:extLst>
              <a:ext uri="{FF2B5EF4-FFF2-40B4-BE49-F238E27FC236}">
                <a16:creationId xmlns:a16="http://schemas.microsoft.com/office/drawing/2014/main" id="{E1D91DDE-18C2-EFEC-2C8C-17ED9107C739}"/>
              </a:ext>
            </a:extLst>
          </p:cNvPr>
          <p:cNvPicPr>
            <a:picLocks noChangeAspect="1"/>
          </p:cNvPicPr>
          <p:nvPr/>
        </p:nvPicPr>
        <p:blipFill>
          <a:blip r:embed="rId2"/>
          <a:stretch>
            <a:fillRect/>
          </a:stretch>
        </p:blipFill>
        <p:spPr>
          <a:xfrm>
            <a:off x="677963" y="3297023"/>
            <a:ext cx="2390332" cy="1313716"/>
          </a:xfrm>
          <a:prstGeom prst="rect">
            <a:avLst/>
          </a:prstGeom>
        </p:spPr>
      </p:pic>
      <p:sp>
        <p:nvSpPr>
          <p:cNvPr id="8" name="Retângulo 7">
            <a:extLst>
              <a:ext uri="{FF2B5EF4-FFF2-40B4-BE49-F238E27FC236}">
                <a16:creationId xmlns:a16="http://schemas.microsoft.com/office/drawing/2014/main" id="{B6C7CC2E-F77D-45AE-8705-645B3633CAEC}"/>
              </a:ext>
            </a:extLst>
          </p:cNvPr>
          <p:cNvSpPr/>
          <p:nvPr/>
        </p:nvSpPr>
        <p:spPr>
          <a:xfrm>
            <a:off x="3497695" y="2717866"/>
            <a:ext cx="1957587"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EWG </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1">
            <a:extLst>
              <a:ext uri="{FF2B5EF4-FFF2-40B4-BE49-F238E27FC236}">
                <a16:creationId xmlns:a16="http://schemas.microsoft.com/office/drawing/2014/main" id="{DD2ECA34-0834-EAFD-276B-C4C9E48EF5C8}"/>
              </a:ext>
            </a:extLst>
          </p:cNvPr>
          <p:cNvSpPr>
            <a:spLocks noChangeArrowheads="1"/>
          </p:cNvSpPr>
          <p:nvPr/>
        </p:nvSpPr>
        <p:spPr bwMode="auto">
          <a:xfrm>
            <a:off x="3580668" y="5853204"/>
            <a:ext cx="65" cy="605278"/>
          </a:xfrm>
          <a:prstGeom prst="rect">
            <a:avLst/>
          </a:prstGeom>
          <a:solidFill>
            <a:srgbClr val="EFEFE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p:txBody>
      </p:sp>
      <p:sp>
        <p:nvSpPr>
          <p:cNvPr id="5" name="CaixaDeTexto 4">
            <a:extLst>
              <a:ext uri="{FF2B5EF4-FFF2-40B4-BE49-F238E27FC236}">
                <a16:creationId xmlns:a16="http://schemas.microsoft.com/office/drawing/2014/main" id="{22E4C9DC-7A6A-22A2-E145-A6D587CC6C7E}"/>
              </a:ext>
            </a:extLst>
          </p:cNvPr>
          <p:cNvSpPr txBox="1"/>
          <p:nvPr/>
        </p:nvSpPr>
        <p:spPr>
          <a:xfrm>
            <a:off x="5762134" y="2594753"/>
            <a:ext cx="6094428" cy="1169551"/>
          </a:xfrm>
          <a:prstGeom prst="rect">
            <a:avLst/>
          </a:prstGeom>
          <a:noFill/>
        </p:spPr>
        <p:txBody>
          <a:bodyPr wrap="square">
            <a:spAutoFit/>
          </a:bodyPr>
          <a:lstStyle/>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Exposição a empresas grandes e médias na Alemanha</a:t>
            </a:r>
          </a:p>
          <a:p>
            <a:pPr marL="342900" lvl="0" indent="-342900" defTabSz="914400" eaLnBrk="0" fontAlgn="base" hangingPunct="0">
              <a:spcBef>
                <a:spcPct val="0"/>
              </a:spcBef>
              <a:spcAft>
                <a:spcPct val="0"/>
              </a:spcAft>
              <a:buFont typeface="+mj-lt"/>
              <a:buAutoNum type="arabicPeriod"/>
            </a:pPr>
            <a:endParaRPr lang="pt-BR" altLang="pt-BR" sz="1400" b="1" dirty="0">
              <a:solidFill>
                <a:srgbClr val="000000"/>
              </a:solidFill>
              <a:latin typeface="ProdFontBLKFortBook"/>
            </a:endParaRPr>
          </a:p>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Acesso direcionado ao mercado de ações alemãs</a:t>
            </a:r>
          </a:p>
          <a:p>
            <a:pPr marL="342900" lvl="0" indent="-342900" defTabSz="914400" eaLnBrk="0" fontAlgn="base" hangingPunct="0">
              <a:spcBef>
                <a:spcPct val="0"/>
              </a:spcBef>
              <a:spcAft>
                <a:spcPct val="0"/>
              </a:spcAft>
              <a:buFont typeface="+mj-lt"/>
              <a:buAutoNum type="arabicPeriod"/>
            </a:pPr>
            <a:endParaRPr lang="pt-BR" altLang="pt-BR" sz="1400" b="1" dirty="0">
              <a:solidFill>
                <a:srgbClr val="000000"/>
              </a:solidFill>
              <a:latin typeface="ProdFontBLKFortBook"/>
            </a:endParaRPr>
          </a:p>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Use para expressar uma visão de investimento relacionada a um único país</a:t>
            </a:r>
            <a:endParaRPr lang="pt-BR" altLang="pt-BR" sz="1100" b="1" dirty="0"/>
          </a:p>
        </p:txBody>
      </p:sp>
      <p:sp>
        <p:nvSpPr>
          <p:cNvPr id="6" name="Chave Esquerda 5">
            <a:extLst>
              <a:ext uri="{FF2B5EF4-FFF2-40B4-BE49-F238E27FC236}">
                <a16:creationId xmlns:a16="http://schemas.microsoft.com/office/drawing/2014/main" id="{3CB8D61B-F494-E5C0-166F-F77AA85FD32D}"/>
              </a:ext>
            </a:extLst>
          </p:cNvPr>
          <p:cNvSpPr/>
          <p:nvPr/>
        </p:nvSpPr>
        <p:spPr>
          <a:xfrm>
            <a:off x="5308084" y="2594753"/>
            <a:ext cx="576598" cy="1169551"/>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aixaDeTexto 9">
            <a:extLst>
              <a:ext uri="{FF2B5EF4-FFF2-40B4-BE49-F238E27FC236}">
                <a16:creationId xmlns:a16="http://schemas.microsoft.com/office/drawing/2014/main" id="{8AE40EB2-5960-4245-3141-380D73361FB7}"/>
              </a:ext>
            </a:extLst>
          </p:cNvPr>
          <p:cNvSpPr txBox="1"/>
          <p:nvPr/>
        </p:nvSpPr>
        <p:spPr>
          <a:xfrm>
            <a:off x="4244418" y="4929874"/>
            <a:ext cx="6094428" cy="923330"/>
          </a:xfrm>
          <a:prstGeom prst="rect">
            <a:avLst/>
          </a:prstGeom>
          <a:noFill/>
        </p:spPr>
        <p:txBody>
          <a:bodyPr wrap="square">
            <a:spAutoFit/>
          </a:bodyPr>
          <a:lstStyle/>
          <a:p>
            <a:pPr lvl="0" defTabSz="914400" eaLnBrk="0" fontAlgn="base" hangingPunct="0">
              <a:spcBef>
                <a:spcPct val="0"/>
              </a:spcBef>
              <a:spcAft>
                <a:spcPct val="0"/>
              </a:spcAft>
            </a:pPr>
            <a:r>
              <a:rPr lang="pt-BR" altLang="pt-BR" dirty="0">
                <a:solidFill>
                  <a:srgbClr val="000000"/>
                </a:solidFill>
                <a:latin typeface="ProdFontBLKFortBook"/>
              </a:rPr>
              <a:t>O </a:t>
            </a:r>
            <a:r>
              <a:rPr lang="pt-BR" altLang="pt-BR" dirty="0" err="1">
                <a:solidFill>
                  <a:srgbClr val="000000"/>
                </a:solidFill>
                <a:latin typeface="ProdFontBLKFortBook"/>
              </a:rPr>
              <a:t>iShares</a:t>
            </a:r>
            <a:r>
              <a:rPr lang="pt-BR" altLang="pt-BR" dirty="0">
                <a:solidFill>
                  <a:srgbClr val="000000"/>
                </a:solidFill>
                <a:latin typeface="ProdFontBLKFortBook"/>
              </a:rPr>
              <a:t> MSCI </a:t>
            </a:r>
            <a:r>
              <a:rPr lang="pt-BR" altLang="pt-BR" dirty="0" err="1">
                <a:solidFill>
                  <a:srgbClr val="000000"/>
                </a:solidFill>
                <a:latin typeface="ProdFontBLKFortBook"/>
              </a:rPr>
              <a:t>Germany</a:t>
            </a:r>
            <a:r>
              <a:rPr lang="pt-BR" altLang="pt-BR" dirty="0">
                <a:solidFill>
                  <a:srgbClr val="000000"/>
                </a:solidFill>
                <a:latin typeface="ProdFontBLKFortBook"/>
              </a:rPr>
              <a:t> ETF procura acompanhar os resultados de investimento de um índice composto por ações de empresas alemãs</a:t>
            </a:r>
            <a:endParaRPr lang="pt-BR" altLang="pt-BR" sz="4000" dirty="0">
              <a:latin typeface="Arial" panose="020B0604020202020204" pitchFamily="34" charset="0"/>
            </a:endParaRPr>
          </a:p>
        </p:txBody>
      </p:sp>
    </p:spTree>
    <p:extLst>
      <p:ext uri="{BB962C8B-B14F-4D97-AF65-F5344CB8AC3E}">
        <p14:creationId xmlns:p14="http://schemas.microsoft.com/office/powerpoint/2010/main" val="28387057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F0E19-25AB-FA18-D013-5E5EF002223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67D0BEA-D2C1-D85C-2AA5-28173AC48559}"/>
              </a:ext>
            </a:extLst>
          </p:cNvPr>
          <p:cNvSpPr>
            <a:spLocks noGrp="1"/>
          </p:cNvSpPr>
          <p:nvPr>
            <p:ph type="title"/>
          </p:nvPr>
        </p:nvSpPr>
        <p:spPr/>
        <p:txBody>
          <a:bodyPr/>
          <a:lstStyle/>
          <a:p>
            <a:r>
              <a:rPr lang="pt-BR" dirty="0" err="1"/>
              <a:t>eua</a:t>
            </a:r>
            <a:endParaRPr lang="pt-BR" dirty="0"/>
          </a:p>
        </p:txBody>
      </p:sp>
      <p:pic>
        <p:nvPicPr>
          <p:cNvPr id="7" name="Imagem 6" descr="Interface gráfica do usuário, Site&#10;&#10;O conteúdo gerado por IA pode estar incorreto.">
            <a:extLst>
              <a:ext uri="{FF2B5EF4-FFF2-40B4-BE49-F238E27FC236}">
                <a16:creationId xmlns:a16="http://schemas.microsoft.com/office/drawing/2014/main" id="{D6F36D21-2068-08F9-2252-9CDC1F508EA5}"/>
              </a:ext>
            </a:extLst>
          </p:cNvPr>
          <p:cNvPicPr>
            <a:picLocks noChangeAspect="1"/>
          </p:cNvPicPr>
          <p:nvPr/>
        </p:nvPicPr>
        <p:blipFill>
          <a:blip r:embed="rId2"/>
          <a:stretch>
            <a:fillRect/>
          </a:stretch>
        </p:blipFill>
        <p:spPr>
          <a:xfrm>
            <a:off x="677963" y="3297023"/>
            <a:ext cx="2390332" cy="1313716"/>
          </a:xfrm>
          <a:prstGeom prst="rect">
            <a:avLst/>
          </a:prstGeom>
        </p:spPr>
      </p:pic>
      <p:sp>
        <p:nvSpPr>
          <p:cNvPr id="8" name="Retângulo 7">
            <a:extLst>
              <a:ext uri="{FF2B5EF4-FFF2-40B4-BE49-F238E27FC236}">
                <a16:creationId xmlns:a16="http://schemas.microsoft.com/office/drawing/2014/main" id="{E284D9AE-3FEB-438B-48AA-D3398955D4C9}"/>
              </a:ext>
            </a:extLst>
          </p:cNvPr>
          <p:cNvSpPr/>
          <p:nvPr/>
        </p:nvSpPr>
        <p:spPr>
          <a:xfrm>
            <a:off x="3530556" y="2717866"/>
            <a:ext cx="1891865"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EWZ </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1">
            <a:extLst>
              <a:ext uri="{FF2B5EF4-FFF2-40B4-BE49-F238E27FC236}">
                <a16:creationId xmlns:a16="http://schemas.microsoft.com/office/drawing/2014/main" id="{4A779D90-DEE5-0A01-C5BE-59028D543293}"/>
              </a:ext>
            </a:extLst>
          </p:cNvPr>
          <p:cNvSpPr>
            <a:spLocks noChangeArrowheads="1"/>
          </p:cNvSpPr>
          <p:nvPr/>
        </p:nvSpPr>
        <p:spPr bwMode="auto">
          <a:xfrm>
            <a:off x="3580668" y="5853204"/>
            <a:ext cx="65" cy="605278"/>
          </a:xfrm>
          <a:prstGeom prst="rect">
            <a:avLst/>
          </a:prstGeom>
          <a:solidFill>
            <a:srgbClr val="EFEFE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p:txBody>
      </p:sp>
      <p:sp>
        <p:nvSpPr>
          <p:cNvPr id="5" name="CaixaDeTexto 4">
            <a:extLst>
              <a:ext uri="{FF2B5EF4-FFF2-40B4-BE49-F238E27FC236}">
                <a16:creationId xmlns:a16="http://schemas.microsoft.com/office/drawing/2014/main" id="{480C3EC5-A745-C77A-6F3A-8DB3EEBD1AF3}"/>
              </a:ext>
            </a:extLst>
          </p:cNvPr>
          <p:cNvSpPr txBox="1"/>
          <p:nvPr/>
        </p:nvSpPr>
        <p:spPr>
          <a:xfrm>
            <a:off x="5771561" y="2594753"/>
            <a:ext cx="6094428" cy="1169551"/>
          </a:xfrm>
          <a:prstGeom prst="rect">
            <a:avLst/>
          </a:prstGeom>
          <a:noFill/>
        </p:spPr>
        <p:txBody>
          <a:bodyPr wrap="square">
            <a:spAutoFit/>
          </a:bodyPr>
          <a:lstStyle/>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Exposição a empresas grandes e médias no Brasil</a:t>
            </a:r>
            <a:br>
              <a:rPr lang="pt-BR" altLang="pt-BR" sz="1400" b="1" dirty="0">
                <a:solidFill>
                  <a:srgbClr val="000000"/>
                </a:solidFill>
                <a:latin typeface="ProdFontBLKFortBook"/>
              </a:rPr>
            </a:br>
            <a:endParaRPr lang="pt-BR" altLang="pt-BR" sz="1400" b="1" dirty="0">
              <a:solidFill>
                <a:srgbClr val="000000"/>
              </a:solidFill>
              <a:latin typeface="ProdFontBLKFortBook"/>
            </a:endParaRPr>
          </a:p>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Acesso direcionado ao mercado de ações brasileiras</a:t>
            </a:r>
          </a:p>
          <a:p>
            <a:pPr marL="342900" lvl="0" indent="-342900" defTabSz="914400" eaLnBrk="0" fontAlgn="base" hangingPunct="0">
              <a:spcBef>
                <a:spcPct val="0"/>
              </a:spcBef>
              <a:spcAft>
                <a:spcPct val="0"/>
              </a:spcAft>
              <a:buFont typeface="+mj-lt"/>
              <a:buAutoNum type="arabicPeriod"/>
            </a:pPr>
            <a:endParaRPr lang="pt-BR" altLang="pt-BR" sz="1400" b="1" dirty="0">
              <a:solidFill>
                <a:srgbClr val="000000"/>
              </a:solidFill>
              <a:latin typeface="ProdFontBLKFortBook"/>
            </a:endParaRPr>
          </a:p>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Use para expressar uma visão de investimento relacionada a um único país</a:t>
            </a:r>
            <a:endParaRPr lang="pt-BR" altLang="pt-BR" sz="1100" b="1" dirty="0"/>
          </a:p>
        </p:txBody>
      </p:sp>
      <p:sp>
        <p:nvSpPr>
          <p:cNvPr id="6" name="Chave Esquerda 5">
            <a:extLst>
              <a:ext uri="{FF2B5EF4-FFF2-40B4-BE49-F238E27FC236}">
                <a16:creationId xmlns:a16="http://schemas.microsoft.com/office/drawing/2014/main" id="{EDE62AD8-EAD7-736A-BCB6-02135F1D249D}"/>
              </a:ext>
            </a:extLst>
          </p:cNvPr>
          <p:cNvSpPr/>
          <p:nvPr/>
        </p:nvSpPr>
        <p:spPr>
          <a:xfrm>
            <a:off x="5308084" y="2594753"/>
            <a:ext cx="576598" cy="1169551"/>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aixaDeTexto 9">
            <a:extLst>
              <a:ext uri="{FF2B5EF4-FFF2-40B4-BE49-F238E27FC236}">
                <a16:creationId xmlns:a16="http://schemas.microsoft.com/office/drawing/2014/main" id="{8E2FDB5D-3FE2-36A4-99C9-91EC52690C11}"/>
              </a:ext>
            </a:extLst>
          </p:cNvPr>
          <p:cNvSpPr txBox="1"/>
          <p:nvPr/>
        </p:nvSpPr>
        <p:spPr>
          <a:xfrm>
            <a:off x="4244418" y="4929874"/>
            <a:ext cx="6094428" cy="923330"/>
          </a:xfrm>
          <a:prstGeom prst="rect">
            <a:avLst/>
          </a:prstGeom>
          <a:noFill/>
        </p:spPr>
        <p:txBody>
          <a:bodyPr wrap="square">
            <a:spAutoFit/>
          </a:bodyPr>
          <a:lstStyle/>
          <a:p>
            <a:pPr lvl="0" defTabSz="914400" eaLnBrk="0" fontAlgn="base" hangingPunct="0">
              <a:spcBef>
                <a:spcPct val="0"/>
              </a:spcBef>
              <a:spcAft>
                <a:spcPct val="0"/>
              </a:spcAft>
            </a:pPr>
            <a:r>
              <a:rPr lang="pt-BR" altLang="pt-BR" dirty="0">
                <a:solidFill>
                  <a:srgbClr val="000000"/>
                </a:solidFill>
                <a:latin typeface="ProdFontBLKFortBook"/>
              </a:rPr>
              <a:t>O </a:t>
            </a:r>
            <a:r>
              <a:rPr lang="pt-BR" altLang="pt-BR" dirty="0" err="1">
                <a:solidFill>
                  <a:srgbClr val="000000"/>
                </a:solidFill>
                <a:latin typeface="ProdFontBLKFortBook"/>
              </a:rPr>
              <a:t>iShares</a:t>
            </a:r>
            <a:r>
              <a:rPr lang="pt-BR" altLang="pt-BR" dirty="0">
                <a:solidFill>
                  <a:srgbClr val="000000"/>
                </a:solidFill>
                <a:latin typeface="ProdFontBLKFortBook"/>
              </a:rPr>
              <a:t> MSCI </a:t>
            </a:r>
            <a:r>
              <a:rPr lang="pt-BR" altLang="pt-BR" dirty="0" err="1">
                <a:solidFill>
                  <a:srgbClr val="000000"/>
                </a:solidFill>
                <a:latin typeface="ProdFontBLKFortBook"/>
              </a:rPr>
              <a:t>Brazil</a:t>
            </a:r>
            <a:r>
              <a:rPr lang="pt-BR" altLang="pt-BR" dirty="0">
                <a:solidFill>
                  <a:srgbClr val="000000"/>
                </a:solidFill>
                <a:latin typeface="ProdFontBLKFortBook"/>
              </a:rPr>
              <a:t> ETF procura acompanhar os resultados de investimento de um índice composto por ações de empresas Brasileiras.</a:t>
            </a:r>
            <a:endParaRPr lang="pt-BR" altLang="pt-BR" sz="4000" dirty="0">
              <a:latin typeface="Arial" panose="020B0604020202020204" pitchFamily="34" charset="0"/>
            </a:endParaRPr>
          </a:p>
        </p:txBody>
      </p:sp>
    </p:spTree>
    <p:extLst>
      <p:ext uri="{BB962C8B-B14F-4D97-AF65-F5344CB8AC3E}">
        <p14:creationId xmlns:p14="http://schemas.microsoft.com/office/powerpoint/2010/main" val="34022638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FE14F-8551-A314-F965-FF74F3182A0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1C95B83-9612-F274-DE1C-A855F3FEA96C}"/>
              </a:ext>
            </a:extLst>
          </p:cNvPr>
          <p:cNvSpPr>
            <a:spLocks noGrp="1"/>
          </p:cNvSpPr>
          <p:nvPr>
            <p:ph type="title"/>
          </p:nvPr>
        </p:nvSpPr>
        <p:spPr/>
        <p:txBody>
          <a:bodyPr/>
          <a:lstStyle/>
          <a:p>
            <a:r>
              <a:rPr lang="pt-BR" dirty="0" err="1"/>
              <a:t>eua</a:t>
            </a:r>
            <a:endParaRPr lang="pt-BR" dirty="0"/>
          </a:p>
        </p:txBody>
      </p:sp>
      <p:pic>
        <p:nvPicPr>
          <p:cNvPr id="7" name="Imagem 6" descr="Interface gráfica do usuário, Site&#10;&#10;O conteúdo gerado por IA pode estar incorreto.">
            <a:extLst>
              <a:ext uri="{FF2B5EF4-FFF2-40B4-BE49-F238E27FC236}">
                <a16:creationId xmlns:a16="http://schemas.microsoft.com/office/drawing/2014/main" id="{1A078168-1193-03E9-C9D1-A88C4EC27849}"/>
              </a:ext>
            </a:extLst>
          </p:cNvPr>
          <p:cNvPicPr>
            <a:picLocks noChangeAspect="1"/>
          </p:cNvPicPr>
          <p:nvPr/>
        </p:nvPicPr>
        <p:blipFill>
          <a:blip r:embed="rId2"/>
          <a:stretch>
            <a:fillRect/>
          </a:stretch>
        </p:blipFill>
        <p:spPr>
          <a:xfrm>
            <a:off x="677963" y="3297023"/>
            <a:ext cx="2390332" cy="1313716"/>
          </a:xfrm>
          <a:prstGeom prst="rect">
            <a:avLst/>
          </a:prstGeom>
        </p:spPr>
      </p:pic>
      <p:sp>
        <p:nvSpPr>
          <p:cNvPr id="8" name="Retângulo 7">
            <a:extLst>
              <a:ext uri="{FF2B5EF4-FFF2-40B4-BE49-F238E27FC236}">
                <a16:creationId xmlns:a16="http://schemas.microsoft.com/office/drawing/2014/main" id="{3ED70582-2242-1068-A6E6-4E8CAA9EADA6}"/>
              </a:ext>
            </a:extLst>
          </p:cNvPr>
          <p:cNvSpPr/>
          <p:nvPr/>
        </p:nvSpPr>
        <p:spPr>
          <a:xfrm>
            <a:off x="3530556" y="2717866"/>
            <a:ext cx="1891865" cy="923330"/>
          </a:xfrm>
          <a:prstGeom prst="rect">
            <a:avLst/>
          </a:prstGeom>
          <a:noFill/>
        </p:spPr>
        <p:txBody>
          <a:bodyPr wrap="none" lIns="91440" tIns="45720" rIns="91440" bIns="45720">
            <a:spAutoFit/>
          </a:bodyPr>
          <a:lstStyle/>
          <a:p>
            <a:pPr algn="ctr"/>
            <a:r>
              <a:rPr lang="pt-BR" sz="5400" dirty="0">
                <a:ln w="0"/>
                <a:effectLst>
                  <a:outerShdw blurRad="38100" dist="19050" dir="2700000" algn="tl" rotWithShape="0">
                    <a:schemeClr val="dk1">
                      <a:alpha val="40000"/>
                    </a:schemeClr>
                  </a:outerShdw>
                </a:effectLst>
              </a:rPr>
              <a:t>EWZ </a:t>
            </a:r>
            <a:endParaRPr lang="pt-BR"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1">
            <a:extLst>
              <a:ext uri="{FF2B5EF4-FFF2-40B4-BE49-F238E27FC236}">
                <a16:creationId xmlns:a16="http://schemas.microsoft.com/office/drawing/2014/main" id="{1D61F26D-B7E3-AE10-427B-8CDBCF721F90}"/>
              </a:ext>
            </a:extLst>
          </p:cNvPr>
          <p:cNvSpPr>
            <a:spLocks noChangeArrowheads="1"/>
          </p:cNvSpPr>
          <p:nvPr/>
        </p:nvSpPr>
        <p:spPr bwMode="auto">
          <a:xfrm>
            <a:off x="3580668" y="5853204"/>
            <a:ext cx="65" cy="605278"/>
          </a:xfrm>
          <a:prstGeom prst="rect">
            <a:avLst/>
          </a:prstGeom>
          <a:solidFill>
            <a:srgbClr val="EFEFE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1" i="0" u="none" strike="noStrike" cap="none" normalizeH="0" baseline="0" dirty="0">
              <a:ln>
                <a:noFill/>
              </a:ln>
              <a:solidFill>
                <a:srgbClr val="000000"/>
              </a:solidFill>
              <a:effectLst/>
              <a:latin typeface="ProdFontBLKFortExtraBold"/>
            </a:endParaRPr>
          </a:p>
        </p:txBody>
      </p:sp>
      <p:sp>
        <p:nvSpPr>
          <p:cNvPr id="5" name="CaixaDeTexto 4">
            <a:extLst>
              <a:ext uri="{FF2B5EF4-FFF2-40B4-BE49-F238E27FC236}">
                <a16:creationId xmlns:a16="http://schemas.microsoft.com/office/drawing/2014/main" id="{5579D7B2-D92B-D85D-6097-51A09D732BB5}"/>
              </a:ext>
            </a:extLst>
          </p:cNvPr>
          <p:cNvSpPr txBox="1"/>
          <p:nvPr/>
        </p:nvSpPr>
        <p:spPr>
          <a:xfrm>
            <a:off x="5771561" y="2594753"/>
            <a:ext cx="6094428" cy="1169551"/>
          </a:xfrm>
          <a:prstGeom prst="rect">
            <a:avLst/>
          </a:prstGeom>
          <a:noFill/>
        </p:spPr>
        <p:txBody>
          <a:bodyPr wrap="square">
            <a:spAutoFit/>
          </a:bodyPr>
          <a:lstStyle/>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Exposição a empresas grandes e médias no Brasil</a:t>
            </a:r>
            <a:br>
              <a:rPr lang="pt-BR" altLang="pt-BR" sz="1400" b="1" dirty="0">
                <a:solidFill>
                  <a:srgbClr val="000000"/>
                </a:solidFill>
                <a:latin typeface="ProdFontBLKFortBook"/>
              </a:rPr>
            </a:br>
            <a:endParaRPr lang="pt-BR" altLang="pt-BR" sz="1400" b="1" dirty="0">
              <a:solidFill>
                <a:srgbClr val="000000"/>
              </a:solidFill>
              <a:latin typeface="ProdFontBLKFortBook"/>
            </a:endParaRPr>
          </a:p>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Acesso direcionado ao mercado de ações brasileiras</a:t>
            </a:r>
          </a:p>
          <a:p>
            <a:pPr marL="342900" lvl="0" indent="-342900" defTabSz="914400" eaLnBrk="0" fontAlgn="base" hangingPunct="0">
              <a:spcBef>
                <a:spcPct val="0"/>
              </a:spcBef>
              <a:spcAft>
                <a:spcPct val="0"/>
              </a:spcAft>
              <a:buFont typeface="+mj-lt"/>
              <a:buAutoNum type="arabicPeriod"/>
            </a:pPr>
            <a:endParaRPr lang="pt-BR" altLang="pt-BR" sz="1400" b="1" dirty="0">
              <a:solidFill>
                <a:srgbClr val="000000"/>
              </a:solidFill>
              <a:latin typeface="ProdFontBLKFortBook"/>
            </a:endParaRPr>
          </a:p>
          <a:p>
            <a:pPr marL="342900" lvl="0" indent="-342900" defTabSz="914400" eaLnBrk="0" fontAlgn="base" hangingPunct="0">
              <a:spcBef>
                <a:spcPct val="0"/>
              </a:spcBef>
              <a:spcAft>
                <a:spcPct val="0"/>
              </a:spcAft>
              <a:buFont typeface="+mj-lt"/>
              <a:buAutoNum type="arabicPeriod"/>
            </a:pPr>
            <a:r>
              <a:rPr lang="pt-BR" altLang="pt-BR" sz="1400" b="1" dirty="0">
                <a:solidFill>
                  <a:srgbClr val="000000"/>
                </a:solidFill>
                <a:latin typeface="ProdFontBLKFortBook"/>
              </a:rPr>
              <a:t>Use para expressar uma visão de investimento relacionada a um único país</a:t>
            </a:r>
            <a:endParaRPr lang="pt-BR" altLang="pt-BR" sz="1100" b="1" dirty="0"/>
          </a:p>
        </p:txBody>
      </p:sp>
      <p:sp>
        <p:nvSpPr>
          <p:cNvPr id="6" name="Chave Esquerda 5">
            <a:extLst>
              <a:ext uri="{FF2B5EF4-FFF2-40B4-BE49-F238E27FC236}">
                <a16:creationId xmlns:a16="http://schemas.microsoft.com/office/drawing/2014/main" id="{00D828BB-7E24-6EA9-C6AE-DC58FE751D13}"/>
              </a:ext>
            </a:extLst>
          </p:cNvPr>
          <p:cNvSpPr/>
          <p:nvPr/>
        </p:nvSpPr>
        <p:spPr>
          <a:xfrm>
            <a:off x="5308084" y="2594753"/>
            <a:ext cx="576598" cy="1169551"/>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aixaDeTexto 9">
            <a:extLst>
              <a:ext uri="{FF2B5EF4-FFF2-40B4-BE49-F238E27FC236}">
                <a16:creationId xmlns:a16="http://schemas.microsoft.com/office/drawing/2014/main" id="{0E6475C1-AE8A-8E04-3FB2-43E55B424335}"/>
              </a:ext>
            </a:extLst>
          </p:cNvPr>
          <p:cNvSpPr txBox="1"/>
          <p:nvPr/>
        </p:nvSpPr>
        <p:spPr>
          <a:xfrm>
            <a:off x="4244418" y="4929874"/>
            <a:ext cx="6094428" cy="923330"/>
          </a:xfrm>
          <a:prstGeom prst="rect">
            <a:avLst/>
          </a:prstGeom>
          <a:noFill/>
        </p:spPr>
        <p:txBody>
          <a:bodyPr wrap="square">
            <a:spAutoFit/>
          </a:bodyPr>
          <a:lstStyle/>
          <a:p>
            <a:pPr lvl="0" defTabSz="914400" eaLnBrk="0" fontAlgn="base" hangingPunct="0">
              <a:spcBef>
                <a:spcPct val="0"/>
              </a:spcBef>
              <a:spcAft>
                <a:spcPct val="0"/>
              </a:spcAft>
            </a:pPr>
            <a:r>
              <a:rPr lang="pt-BR" altLang="pt-BR" dirty="0">
                <a:solidFill>
                  <a:srgbClr val="000000"/>
                </a:solidFill>
                <a:latin typeface="ProdFontBLKFortBook"/>
              </a:rPr>
              <a:t>O </a:t>
            </a:r>
            <a:r>
              <a:rPr lang="pt-BR" altLang="pt-BR" dirty="0" err="1">
                <a:solidFill>
                  <a:srgbClr val="000000"/>
                </a:solidFill>
                <a:latin typeface="ProdFontBLKFortBook"/>
              </a:rPr>
              <a:t>iShares</a:t>
            </a:r>
            <a:r>
              <a:rPr lang="pt-BR" altLang="pt-BR" dirty="0">
                <a:solidFill>
                  <a:srgbClr val="000000"/>
                </a:solidFill>
                <a:latin typeface="ProdFontBLKFortBook"/>
              </a:rPr>
              <a:t> MSCI </a:t>
            </a:r>
            <a:r>
              <a:rPr lang="pt-BR" altLang="pt-BR" dirty="0" err="1">
                <a:solidFill>
                  <a:srgbClr val="000000"/>
                </a:solidFill>
                <a:latin typeface="ProdFontBLKFortBook"/>
              </a:rPr>
              <a:t>Brazil</a:t>
            </a:r>
            <a:r>
              <a:rPr lang="pt-BR" altLang="pt-BR" dirty="0">
                <a:solidFill>
                  <a:srgbClr val="000000"/>
                </a:solidFill>
                <a:latin typeface="ProdFontBLKFortBook"/>
              </a:rPr>
              <a:t> ETF procura acompanhar os resultados de investimento de um índice composto por ações de empresas Brasileiras.</a:t>
            </a:r>
            <a:endParaRPr lang="pt-BR" altLang="pt-BR" sz="4000" dirty="0">
              <a:latin typeface="Arial" panose="020B0604020202020204" pitchFamily="34" charset="0"/>
            </a:endParaRPr>
          </a:p>
        </p:txBody>
      </p:sp>
    </p:spTree>
    <p:extLst>
      <p:ext uri="{BB962C8B-B14F-4D97-AF65-F5344CB8AC3E}">
        <p14:creationId xmlns:p14="http://schemas.microsoft.com/office/powerpoint/2010/main" val="8742567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333B09-AB5E-A8AB-FB49-DDE8A1D50759}"/>
              </a:ext>
            </a:extLst>
          </p:cNvPr>
          <p:cNvSpPr>
            <a:spLocks noGrp="1"/>
          </p:cNvSpPr>
          <p:nvPr>
            <p:ph type="title"/>
          </p:nvPr>
        </p:nvSpPr>
        <p:spPr/>
        <p:txBody>
          <a:bodyPr/>
          <a:lstStyle/>
          <a:p>
            <a:r>
              <a:rPr lang="pt-BR" dirty="0"/>
              <a:t>EUA</a:t>
            </a:r>
          </a:p>
        </p:txBody>
      </p:sp>
      <p:pic>
        <p:nvPicPr>
          <p:cNvPr id="5" name="Imagem 4">
            <a:extLst>
              <a:ext uri="{FF2B5EF4-FFF2-40B4-BE49-F238E27FC236}">
                <a16:creationId xmlns:a16="http://schemas.microsoft.com/office/drawing/2014/main" id="{15B67FC5-FD7F-641A-E736-7773D402ABA1}"/>
              </a:ext>
            </a:extLst>
          </p:cNvPr>
          <p:cNvPicPr>
            <a:picLocks noChangeAspect="1"/>
          </p:cNvPicPr>
          <p:nvPr/>
        </p:nvPicPr>
        <p:blipFill>
          <a:blip r:embed="rId2"/>
          <a:stretch>
            <a:fillRect/>
          </a:stretch>
        </p:blipFill>
        <p:spPr>
          <a:xfrm>
            <a:off x="2309913" y="2001277"/>
            <a:ext cx="7572174" cy="4325206"/>
          </a:xfrm>
          <a:prstGeom prst="rect">
            <a:avLst/>
          </a:prstGeom>
        </p:spPr>
      </p:pic>
      <p:sp>
        <p:nvSpPr>
          <p:cNvPr id="6" name="Seta: para Baixo 5">
            <a:extLst>
              <a:ext uri="{FF2B5EF4-FFF2-40B4-BE49-F238E27FC236}">
                <a16:creationId xmlns:a16="http://schemas.microsoft.com/office/drawing/2014/main" id="{95768B44-0873-9C1A-B8DF-DD6FFFCC6222}"/>
              </a:ext>
            </a:extLst>
          </p:cNvPr>
          <p:cNvSpPr/>
          <p:nvPr/>
        </p:nvSpPr>
        <p:spPr>
          <a:xfrm rot="17971788">
            <a:off x="779155" y="2263273"/>
            <a:ext cx="1586973" cy="2931736"/>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6676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D4394-E84C-16E6-7719-6EB8EAA626C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3B54286-7F32-B7CA-33E3-1252556086EC}"/>
              </a:ext>
            </a:extLst>
          </p:cNvPr>
          <p:cNvSpPr>
            <a:spLocks noGrp="1"/>
          </p:cNvSpPr>
          <p:nvPr>
            <p:ph type="title"/>
          </p:nvPr>
        </p:nvSpPr>
        <p:spPr/>
        <p:txBody>
          <a:bodyPr/>
          <a:lstStyle/>
          <a:p>
            <a:r>
              <a:rPr lang="pt-BR" dirty="0" err="1"/>
              <a:t>eua</a:t>
            </a:r>
            <a:endParaRPr lang="pt-BR" dirty="0"/>
          </a:p>
        </p:txBody>
      </p:sp>
      <p:pic>
        <p:nvPicPr>
          <p:cNvPr id="4" name="Imagem 3">
            <a:extLst>
              <a:ext uri="{FF2B5EF4-FFF2-40B4-BE49-F238E27FC236}">
                <a16:creationId xmlns:a16="http://schemas.microsoft.com/office/drawing/2014/main" id="{A967F352-0EE7-AC2D-7138-C254261E6544}"/>
              </a:ext>
            </a:extLst>
          </p:cNvPr>
          <p:cNvPicPr>
            <a:picLocks noChangeAspect="1"/>
          </p:cNvPicPr>
          <p:nvPr/>
        </p:nvPicPr>
        <p:blipFill>
          <a:blip r:embed="rId2"/>
          <a:stretch>
            <a:fillRect/>
          </a:stretch>
        </p:blipFill>
        <p:spPr>
          <a:xfrm>
            <a:off x="908009" y="1907387"/>
            <a:ext cx="2438611" cy="4740051"/>
          </a:xfrm>
          <a:prstGeom prst="rect">
            <a:avLst/>
          </a:prstGeom>
        </p:spPr>
      </p:pic>
      <p:cxnSp>
        <p:nvCxnSpPr>
          <p:cNvPr id="6" name="Conector: Angulado 5">
            <a:extLst>
              <a:ext uri="{FF2B5EF4-FFF2-40B4-BE49-F238E27FC236}">
                <a16:creationId xmlns:a16="http://schemas.microsoft.com/office/drawing/2014/main" id="{D981C1BD-4AAC-D61E-141A-C5BFD2516CCB}"/>
              </a:ext>
            </a:extLst>
          </p:cNvPr>
          <p:cNvCxnSpPr>
            <a:cxnSpLocks/>
          </p:cNvCxnSpPr>
          <p:nvPr/>
        </p:nvCxnSpPr>
        <p:spPr>
          <a:xfrm>
            <a:off x="908009" y="4100660"/>
            <a:ext cx="5615339" cy="1404594"/>
          </a:xfrm>
          <a:prstGeom prst="bentConnector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Imagem 12" descr="Uma imagem contendo monitor, mesa, placa&#10;&#10;O conteúdo gerado por IA pode estar incorreto.">
            <a:extLst>
              <a:ext uri="{FF2B5EF4-FFF2-40B4-BE49-F238E27FC236}">
                <a16:creationId xmlns:a16="http://schemas.microsoft.com/office/drawing/2014/main" id="{62E934A1-13BF-2FF4-6E54-B729E7E63801}"/>
              </a:ext>
            </a:extLst>
          </p:cNvPr>
          <p:cNvPicPr>
            <a:picLocks noChangeAspect="1"/>
          </p:cNvPicPr>
          <p:nvPr/>
        </p:nvPicPr>
        <p:blipFill>
          <a:blip r:embed="rId3"/>
          <a:stretch>
            <a:fillRect/>
          </a:stretch>
        </p:blipFill>
        <p:spPr>
          <a:xfrm>
            <a:off x="6523348" y="3996965"/>
            <a:ext cx="2205872" cy="2757340"/>
          </a:xfrm>
          <a:prstGeom prst="rect">
            <a:avLst/>
          </a:prstGeom>
        </p:spPr>
      </p:pic>
      <p:cxnSp>
        <p:nvCxnSpPr>
          <p:cNvPr id="15" name="Conector de Seta Reta 14">
            <a:extLst>
              <a:ext uri="{FF2B5EF4-FFF2-40B4-BE49-F238E27FC236}">
                <a16:creationId xmlns:a16="http://schemas.microsoft.com/office/drawing/2014/main" id="{F1C51A79-512A-4966-381B-D5A8E4A4C931}"/>
              </a:ext>
            </a:extLst>
          </p:cNvPr>
          <p:cNvCxnSpPr/>
          <p:nvPr/>
        </p:nvCxnSpPr>
        <p:spPr>
          <a:xfrm>
            <a:off x="2960016" y="2714920"/>
            <a:ext cx="989815"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m 16" descr="Balão colorido em fundo preto&#10;&#10;O conteúdo gerado por IA pode estar incorreto.">
            <a:extLst>
              <a:ext uri="{FF2B5EF4-FFF2-40B4-BE49-F238E27FC236}">
                <a16:creationId xmlns:a16="http://schemas.microsoft.com/office/drawing/2014/main" id="{1A53AA8C-6581-14BB-5D03-3F1A09CB869A}"/>
              </a:ext>
            </a:extLst>
          </p:cNvPr>
          <p:cNvPicPr>
            <a:picLocks noChangeAspect="1"/>
          </p:cNvPicPr>
          <p:nvPr/>
        </p:nvPicPr>
        <p:blipFill>
          <a:blip r:embed="rId4"/>
          <a:stretch>
            <a:fillRect/>
          </a:stretch>
        </p:blipFill>
        <p:spPr>
          <a:xfrm>
            <a:off x="3949831" y="2243070"/>
            <a:ext cx="896332" cy="896332"/>
          </a:xfrm>
          <a:prstGeom prst="rect">
            <a:avLst/>
          </a:prstGeom>
        </p:spPr>
      </p:pic>
      <p:cxnSp>
        <p:nvCxnSpPr>
          <p:cNvPr id="18" name="Conector de Seta Reta 17">
            <a:extLst>
              <a:ext uri="{FF2B5EF4-FFF2-40B4-BE49-F238E27FC236}">
                <a16:creationId xmlns:a16="http://schemas.microsoft.com/office/drawing/2014/main" id="{C198FD9F-A6F8-3D60-B0BD-D4970D1EE9A3}"/>
              </a:ext>
            </a:extLst>
          </p:cNvPr>
          <p:cNvCxnSpPr/>
          <p:nvPr/>
        </p:nvCxnSpPr>
        <p:spPr>
          <a:xfrm>
            <a:off x="3004007" y="4288410"/>
            <a:ext cx="989815"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20" name="Imagem 19" descr="Ícone&#10;&#10;O conteúdo gerado por IA pode estar incorreto.">
            <a:extLst>
              <a:ext uri="{FF2B5EF4-FFF2-40B4-BE49-F238E27FC236}">
                <a16:creationId xmlns:a16="http://schemas.microsoft.com/office/drawing/2014/main" id="{853CE5C0-743B-64FF-8D0C-4DD990101AB9}"/>
              </a:ext>
            </a:extLst>
          </p:cNvPr>
          <p:cNvPicPr>
            <a:picLocks noChangeAspect="1"/>
          </p:cNvPicPr>
          <p:nvPr/>
        </p:nvPicPr>
        <p:blipFill>
          <a:blip r:embed="rId5"/>
          <a:stretch>
            <a:fillRect/>
          </a:stretch>
        </p:blipFill>
        <p:spPr>
          <a:xfrm>
            <a:off x="4075666" y="3911967"/>
            <a:ext cx="747779" cy="752885"/>
          </a:xfrm>
          <a:prstGeom prst="rect">
            <a:avLst/>
          </a:prstGeom>
        </p:spPr>
      </p:pic>
    </p:spTree>
    <p:extLst>
      <p:ext uri="{BB962C8B-B14F-4D97-AF65-F5344CB8AC3E}">
        <p14:creationId xmlns:p14="http://schemas.microsoft.com/office/powerpoint/2010/main" val="37392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D80130-CFE6-00FF-29F1-28CB0B8BEF0B}"/>
              </a:ext>
            </a:extLst>
          </p:cNvPr>
          <p:cNvSpPr>
            <a:spLocks noGrp="1"/>
          </p:cNvSpPr>
          <p:nvPr>
            <p:ph type="title"/>
          </p:nvPr>
        </p:nvSpPr>
        <p:spPr/>
        <p:txBody>
          <a:bodyPr/>
          <a:lstStyle/>
          <a:p>
            <a:r>
              <a:rPr lang="pt-BR" dirty="0"/>
              <a:t>TAMANHO DA CARTEIRA</a:t>
            </a:r>
          </a:p>
        </p:txBody>
      </p:sp>
      <p:pic>
        <p:nvPicPr>
          <p:cNvPr id="5" name="Imagem 4" descr="Linha do tempo&#10;&#10;O conteúdo gerado por IA pode estar incorreto.">
            <a:extLst>
              <a:ext uri="{FF2B5EF4-FFF2-40B4-BE49-F238E27FC236}">
                <a16:creationId xmlns:a16="http://schemas.microsoft.com/office/drawing/2014/main" id="{2A08EDF5-8512-36DD-E6DC-213F4D7F237D}"/>
              </a:ext>
            </a:extLst>
          </p:cNvPr>
          <p:cNvPicPr>
            <a:picLocks noChangeAspect="1"/>
          </p:cNvPicPr>
          <p:nvPr/>
        </p:nvPicPr>
        <p:blipFill>
          <a:blip r:embed="rId2"/>
          <a:stretch>
            <a:fillRect/>
          </a:stretch>
        </p:blipFill>
        <p:spPr>
          <a:xfrm>
            <a:off x="1840387" y="1815248"/>
            <a:ext cx="8067184" cy="5133663"/>
          </a:xfrm>
          <a:prstGeom prst="rect">
            <a:avLst/>
          </a:prstGeom>
        </p:spPr>
      </p:pic>
    </p:spTree>
    <p:extLst>
      <p:ext uri="{BB962C8B-B14F-4D97-AF65-F5344CB8AC3E}">
        <p14:creationId xmlns:p14="http://schemas.microsoft.com/office/powerpoint/2010/main" val="77842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78A52F-85EA-4C0B-962B-D9D9DD4DD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0" name="Rectangle 9">
            <a:extLst>
              <a:ext uri="{FF2B5EF4-FFF2-40B4-BE49-F238E27FC236}">
                <a16:creationId xmlns:a16="http://schemas.microsoft.com/office/drawing/2014/main" id="{919797D5-5700-4683-B30A-5B4D56CB8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2" name="Rectangle 11">
            <a:extLst>
              <a:ext uri="{FF2B5EF4-FFF2-40B4-BE49-F238E27FC236}">
                <a16:creationId xmlns:a16="http://schemas.microsoft.com/office/drawing/2014/main" id="{4856A7B9-9801-42EC-A4C9-7E22A56EF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14" name="Rectangle 13">
            <a:extLst>
              <a:ext uri="{FF2B5EF4-FFF2-40B4-BE49-F238E27FC236}">
                <a16:creationId xmlns:a16="http://schemas.microsoft.com/office/drawing/2014/main" id="{8AD54DB8-C150-4290-85D6-F5B0262BF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16" name="Rectangle 15">
            <a:extLst>
              <a:ext uri="{FF2B5EF4-FFF2-40B4-BE49-F238E27FC236}">
                <a16:creationId xmlns:a16="http://schemas.microsoft.com/office/drawing/2014/main" id="{28D511D2-9CF1-40DE-BB88-A5A48A0E8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Velhas mãos enrugadas com algumas moedas">
            <a:extLst>
              <a:ext uri="{FF2B5EF4-FFF2-40B4-BE49-F238E27FC236}">
                <a16:creationId xmlns:a16="http://schemas.microsoft.com/office/drawing/2014/main" id="{C45FEBAD-83DD-4A7D-9FC2-6C329060CB2D}"/>
              </a:ext>
            </a:extLst>
          </p:cNvPr>
          <p:cNvPicPr>
            <a:picLocks noChangeAspect="1"/>
          </p:cNvPicPr>
          <p:nvPr/>
        </p:nvPicPr>
        <p:blipFill>
          <a:blip r:embed="rId2"/>
          <a:srcRect b="15730"/>
          <a:stretch>
            <a:fillRect/>
          </a:stretch>
        </p:blipFill>
        <p:spPr>
          <a:xfrm>
            <a:off x="20" y="10"/>
            <a:ext cx="12191980" cy="6857990"/>
          </a:xfrm>
          <a:prstGeom prst="rect">
            <a:avLst/>
          </a:prstGeom>
        </p:spPr>
      </p:pic>
      <p:grpSp>
        <p:nvGrpSpPr>
          <p:cNvPr id="18" name="Group 17">
            <a:extLst>
              <a:ext uri="{FF2B5EF4-FFF2-40B4-BE49-F238E27FC236}">
                <a16:creationId xmlns:a16="http://schemas.microsoft.com/office/drawing/2014/main" id="{40ADCA80-A0B1-4379-94EC-0A1A73BE1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9" name="Rectangle 18">
              <a:extLst>
                <a:ext uri="{FF2B5EF4-FFF2-40B4-BE49-F238E27FC236}">
                  <a16:creationId xmlns:a16="http://schemas.microsoft.com/office/drawing/2014/main" id="{1EB4D79C-3A0E-4CB5-9A3D-BB816FD52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0" name="Rectangle 19">
              <a:extLst>
                <a:ext uri="{FF2B5EF4-FFF2-40B4-BE49-F238E27FC236}">
                  <a16:creationId xmlns:a16="http://schemas.microsoft.com/office/drawing/2014/main" id="{3839C3D0-536E-4C48-A1C1-D9B718A84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grpSp>
      <p:sp>
        <p:nvSpPr>
          <p:cNvPr id="2" name="Título 1">
            <a:extLst>
              <a:ext uri="{FF2B5EF4-FFF2-40B4-BE49-F238E27FC236}">
                <a16:creationId xmlns:a16="http://schemas.microsoft.com/office/drawing/2014/main" id="{01BD3234-68B0-A235-0642-6BABA4CF4B27}"/>
              </a:ext>
            </a:extLst>
          </p:cNvPr>
          <p:cNvSpPr>
            <a:spLocks noGrp="1"/>
          </p:cNvSpPr>
          <p:nvPr>
            <p:ph type="title"/>
          </p:nvPr>
        </p:nvSpPr>
        <p:spPr>
          <a:xfrm>
            <a:off x="584200" y="2142067"/>
            <a:ext cx="3412067" cy="2971801"/>
          </a:xfrm>
        </p:spPr>
        <p:txBody>
          <a:bodyPr vert="horz" lIns="91440" tIns="45720" rIns="91440" bIns="45720" rtlCol="0" anchor="b">
            <a:normAutofit/>
          </a:bodyPr>
          <a:lstStyle/>
          <a:p>
            <a:r>
              <a:rPr lang="en-US" sz="3600"/>
              <a:t>Mas o dólar está caro....</a:t>
            </a:r>
          </a:p>
        </p:txBody>
      </p:sp>
    </p:spTree>
    <p:extLst>
      <p:ext uri="{BB962C8B-B14F-4D97-AF65-F5344CB8AC3E}">
        <p14:creationId xmlns:p14="http://schemas.microsoft.com/office/powerpoint/2010/main" val="203320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83A15-04E4-71C5-3EA9-BD2C7F525F6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D01E2A2-5F1C-3B22-EA9D-6C99E89C44E0}"/>
              </a:ext>
            </a:extLst>
          </p:cNvPr>
          <p:cNvSpPr>
            <a:spLocks noGrp="1"/>
          </p:cNvSpPr>
          <p:nvPr>
            <p:ph type="title"/>
          </p:nvPr>
        </p:nvSpPr>
        <p:spPr/>
        <p:txBody>
          <a:bodyPr/>
          <a:lstStyle/>
          <a:p>
            <a:r>
              <a:rPr lang="pt-BR" dirty="0"/>
              <a:t>EXEMPLOS – carteira moderada</a:t>
            </a:r>
          </a:p>
        </p:txBody>
      </p:sp>
      <p:sp>
        <p:nvSpPr>
          <p:cNvPr id="4" name="Retângulo 3">
            <a:extLst>
              <a:ext uri="{FF2B5EF4-FFF2-40B4-BE49-F238E27FC236}">
                <a16:creationId xmlns:a16="http://schemas.microsoft.com/office/drawing/2014/main" id="{E0888444-C07A-1C28-8EDF-F0EDA32775F9}"/>
              </a:ext>
            </a:extLst>
          </p:cNvPr>
          <p:cNvSpPr/>
          <p:nvPr/>
        </p:nvSpPr>
        <p:spPr>
          <a:xfrm>
            <a:off x="9209988" y="1752292"/>
            <a:ext cx="2645148" cy="338554"/>
          </a:xfrm>
          <a:prstGeom prst="rect">
            <a:avLst/>
          </a:prstGeom>
          <a:noFill/>
        </p:spPr>
        <p:txBody>
          <a:bodyPr wrap="none" lIns="91440" tIns="45720" rIns="91440" bIns="45720">
            <a:spAutoFit/>
          </a:bodyPr>
          <a:lstStyle/>
          <a:p>
            <a:pPr algn="ctr"/>
            <a:r>
              <a:rPr lang="pt-BR" sz="1600" b="0" cap="none" spc="0" dirty="0">
                <a:ln w="0"/>
                <a:solidFill>
                  <a:schemeClr val="tx1"/>
                </a:solidFill>
                <a:effectLst>
                  <a:outerShdw blurRad="38100" dist="19050" dir="2700000" algn="tl" rotWithShape="0">
                    <a:schemeClr val="dk1">
                      <a:alpha val="40000"/>
                    </a:schemeClr>
                  </a:outerShdw>
                </a:effectLst>
              </a:rPr>
              <a:t>*NÃO É RECOMENDAÇÃO</a:t>
            </a:r>
          </a:p>
        </p:txBody>
      </p:sp>
      <p:pic>
        <p:nvPicPr>
          <p:cNvPr id="5" name="Imagem 4">
            <a:extLst>
              <a:ext uri="{FF2B5EF4-FFF2-40B4-BE49-F238E27FC236}">
                <a16:creationId xmlns:a16="http://schemas.microsoft.com/office/drawing/2014/main" id="{34747A08-BB1F-702B-354B-99A184D7CE62}"/>
              </a:ext>
            </a:extLst>
          </p:cNvPr>
          <p:cNvPicPr>
            <a:picLocks noChangeAspect="1"/>
          </p:cNvPicPr>
          <p:nvPr/>
        </p:nvPicPr>
        <p:blipFill>
          <a:blip r:embed="rId2"/>
          <a:stretch>
            <a:fillRect/>
          </a:stretch>
        </p:blipFill>
        <p:spPr>
          <a:xfrm>
            <a:off x="2312513" y="2036899"/>
            <a:ext cx="7387668" cy="4751821"/>
          </a:xfrm>
          <a:prstGeom prst="rect">
            <a:avLst/>
          </a:prstGeom>
        </p:spPr>
      </p:pic>
    </p:spTree>
    <p:extLst>
      <p:ext uri="{BB962C8B-B14F-4D97-AF65-F5344CB8AC3E}">
        <p14:creationId xmlns:p14="http://schemas.microsoft.com/office/powerpoint/2010/main" val="11072718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02A41F-88D0-6E07-7DC8-DEEDD8C1BA81}"/>
              </a:ext>
            </a:extLst>
          </p:cNvPr>
          <p:cNvSpPr>
            <a:spLocks noGrp="1"/>
          </p:cNvSpPr>
          <p:nvPr>
            <p:ph type="title"/>
          </p:nvPr>
        </p:nvSpPr>
        <p:spPr/>
        <p:txBody>
          <a:bodyPr/>
          <a:lstStyle/>
          <a:p>
            <a:r>
              <a:rPr lang="pt-BR"/>
              <a:t>EXEMPLOS – carteira arrojada</a:t>
            </a:r>
            <a:endParaRPr lang="pt-BR" dirty="0"/>
          </a:p>
        </p:txBody>
      </p:sp>
      <p:sp>
        <p:nvSpPr>
          <p:cNvPr id="4" name="Retângulo 3">
            <a:extLst>
              <a:ext uri="{FF2B5EF4-FFF2-40B4-BE49-F238E27FC236}">
                <a16:creationId xmlns:a16="http://schemas.microsoft.com/office/drawing/2014/main" id="{F0DAAF7C-A8F4-BBDE-0CBE-CE22AEB5E9C9}"/>
              </a:ext>
            </a:extLst>
          </p:cNvPr>
          <p:cNvSpPr/>
          <p:nvPr/>
        </p:nvSpPr>
        <p:spPr>
          <a:xfrm>
            <a:off x="9209988" y="1752292"/>
            <a:ext cx="2645148" cy="338554"/>
          </a:xfrm>
          <a:prstGeom prst="rect">
            <a:avLst/>
          </a:prstGeom>
          <a:noFill/>
        </p:spPr>
        <p:txBody>
          <a:bodyPr wrap="none" lIns="91440" tIns="45720" rIns="91440" bIns="45720">
            <a:spAutoFit/>
          </a:bodyPr>
          <a:lstStyle/>
          <a:p>
            <a:pPr algn="ctr"/>
            <a:r>
              <a:rPr lang="pt-BR" sz="1600" b="0" cap="none" spc="0">
                <a:ln w="0"/>
                <a:solidFill>
                  <a:schemeClr val="tx1"/>
                </a:solidFill>
                <a:effectLst>
                  <a:outerShdw blurRad="38100" dist="19050" dir="2700000" algn="tl" rotWithShape="0">
                    <a:schemeClr val="dk1">
                      <a:alpha val="40000"/>
                    </a:schemeClr>
                  </a:outerShdw>
                </a:effectLst>
              </a:rPr>
              <a:t>*NÃO É RECOMENDAÇÃO</a:t>
            </a:r>
            <a:endParaRPr lang="pt-BR" sz="1600" b="0" cap="none" spc="0" dirty="0">
              <a:ln w="0"/>
              <a:solidFill>
                <a:schemeClr val="tx1"/>
              </a:solidFill>
              <a:effectLst>
                <a:outerShdw blurRad="38100" dist="19050" dir="2700000" algn="tl" rotWithShape="0">
                  <a:schemeClr val="dk1">
                    <a:alpha val="40000"/>
                  </a:schemeClr>
                </a:outerShdw>
              </a:effectLst>
            </a:endParaRPr>
          </a:p>
        </p:txBody>
      </p:sp>
      <p:pic>
        <p:nvPicPr>
          <p:cNvPr id="3" name="Imagem 2">
            <a:extLst>
              <a:ext uri="{FF2B5EF4-FFF2-40B4-BE49-F238E27FC236}">
                <a16:creationId xmlns:a16="http://schemas.microsoft.com/office/drawing/2014/main" id="{709DBAB7-CF30-A492-0E49-E8012116E345}"/>
              </a:ext>
            </a:extLst>
          </p:cNvPr>
          <p:cNvPicPr>
            <a:picLocks noChangeAspect="1"/>
          </p:cNvPicPr>
          <p:nvPr/>
        </p:nvPicPr>
        <p:blipFill>
          <a:blip r:embed="rId2"/>
          <a:stretch>
            <a:fillRect/>
          </a:stretch>
        </p:blipFill>
        <p:spPr>
          <a:xfrm>
            <a:off x="1876764" y="2090846"/>
            <a:ext cx="8438472" cy="4625713"/>
          </a:xfrm>
          <a:prstGeom prst="rect">
            <a:avLst/>
          </a:prstGeom>
        </p:spPr>
      </p:pic>
    </p:spTree>
    <p:extLst>
      <p:ext uri="{BB962C8B-B14F-4D97-AF65-F5344CB8AC3E}">
        <p14:creationId xmlns:p14="http://schemas.microsoft.com/office/powerpoint/2010/main" val="33229450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tângulo 1">
            <a:extLst>
              <a:ext uri="{FF2B5EF4-FFF2-40B4-BE49-F238E27FC236}">
                <a16:creationId xmlns:a16="http://schemas.microsoft.com/office/drawing/2014/main" id="{BD588F92-FF24-4B60-AC29-3EFAD7DB1D69}"/>
              </a:ext>
            </a:extLst>
          </p:cNvPr>
          <p:cNvSpPr>
            <a:spLocks noChangeArrowheads="1"/>
          </p:cNvSpPr>
          <p:nvPr/>
        </p:nvSpPr>
        <p:spPr bwMode="auto">
          <a:xfrm>
            <a:off x="1127918" y="2027383"/>
            <a:ext cx="9936163" cy="421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07000"/>
              </a:lnSpc>
              <a:spcBef>
                <a:spcPct val="0"/>
              </a:spcBef>
              <a:buFontTx/>
              <a:buNone/>
            </a:pPr>
            <a:r>
              <a:rPr lang="pt-BR" altLang="pt-BR" sz="2800" dirty="0">
                <a:solidFill>
                  <a:srgbClr val="666666"/>
                </a:solidFill>
                <a:latin typeface="Tahoma" panose="020B0604030504040204" pitchFamily="34" charset="0"/>
                <a:ea typeface="Calibri" panose="020F0502020204030204" pitchFamily="34" charset="0"/>
                <a:cs typeface="Times New Roman" panose="02020603050405020304" pitchFamily="18" charset="0"/>
              </a:rPr>
              <a:t>	Ressaltamos que toda e qualquer informação ou análise não se constitui em solicitação ou oferta para compra ou venda de quaisquer títulos ou ativos financeiros, para realização de operações nos mercados de valores mobiliários, ou para a aplicação em quaisquer outros instrumentos e produtos financeiros. As informações, os materiais técnicos e demais conteúdos têm propósito exclusivamente informativo, não consistindo em recomendações financeiras, legais, fiscais, contábeis ou de qualquer outra natureza.</a:t>
            </a:r>
            <a:endParaRPr lang="pt-BR" altLang="pt-BR" sz="2800" dirty="0">
              <a:ea typeface="Calibri" panose="020F0502020204030204" pitchFamily="34" charset="0"/>
              <a:cs typeface="Times New Roman" panose="02020603050405020304" pitchFamily="18" charset="0"/>
            </a:endParaRPr>
          </a:p>
        </p:txBody>
      </p:sp>
      <p:sp>
        <p:nvSpPr>
          <p:cNvPr id="4" name="Título 1">
            <a:extLst>
              <a:ext uri="{FF2B5EF4-FFF2-40B4-BE49-F238E27FC236}">
                <a16:creationId xmlns:a16="http://schemas.microsoft.com/office/drawing/2014/main" id="{7A08D018-2A7B-4344-BB10-B23886696990}"/>
              </a:ext>
            </a:extLst>
          </p:cNvPr>
          <p:cNvSpPr>
            <a:spLocks noGrp="1"/>
          </p:cNvSpPr>
          <p:nvPr>
            <p:ph type="title"/>
          </p:nvPr>
        </p:nvSpPr>
        <p:spPr>
          <a:xfrm>
            <a:off x="581192" y="702156"/>
            <a:ext cx="11029616" cy="1013800"/>
          </a:xfrm>
        </p:spPr>
        <p:txBody>
          <a:bodyPr>
            <a:normAutofit/>
          </a:bodyPr>
          <a:lstStyle/>
          <a:p>
            <a:r>
              <a:rPr lang="pt-BR" sz="4400" dirty="0"/>
              <a:t>dolarização</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10">
            <a:extLst>
              <a:ext uri="{FF2B5EF4-FFF2-40B4-BE49-F238E27FC236}">
                <a16:creationId xmlns:a16="http://schemas.microsoft.com/office/drawing/2014/main" id="{48E96387-12F1-45E4-9322-ABBF2EE04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1" name="Rectangle 12">
            <a:extLst>
              <a:ext uri="{FF2B5EF4-FFF2-40B4-BE49-F238E27FC236}">
                <a16:creationId xmlns:a16="http://schemas.microsoft.com/office/drawing/2014/main" id="{A9F421DD-DE4E-4547-A904-3F80E25E3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2" name="Rectangle 14">
            <a:extLst>
              <a:ext uri="{FF2B5EF4-FFF2-40B4-BE49-F238E27FC236}">
                <a16:creationId xmlns:a16="http://schemas.microsoft.com/office/drawing/2014/main" id="{09985DEC-1215-4209-9708-B45CC9774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3" name="Rectangle 16">
            <a:extLst>
              <a:ext uri="{FF2B5EF4-FFF2-40B4-BE49-F238E27FC236}">
                <a16:creationId xmlns:a16="http://schemas.microsoft.com/office/drawing/2014/main" id="{90EB7086-616E-4D44-94BE-D0F763561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useBgFill="1">
        <p:nvSpPr>
          <p:cNvPr id="34" name="Rectangle 18">
            <a:extLst>
              <a:ext uri="{FF2B5EF4-FFF2-40B4-BE49-F238E27FC236}">
                <a16:creationId xmlns:a16="http://schemas.microsoft.com/office/drawing/2014/main" id="{5CC2B463-6BD5-411E-A3CA-67A9FE003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0">
            <a:extLst>
              <a:ext uri="{FF2B5EF4-FFF2-40B4-BE49-F238E27FC236}">
                <a16:creationId xmlns:a16="http://schemas.microsoft.com/office/drawing/2014/main" id="{E83E6F24-3E64-4893-9F13-7BEE01C84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9"/>
            <a:ext cx="7498616"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 name="Título 1">
            <a:extLst>
              <a:ext uri="{FF2B5EF4-FFF2-40B4-BE49-F238E27FC236}">
                <a16:creationId xmlns:a16="http://schemas.microsoft.com/office/drawing/2014/main" id="{D7FBC69A-6252-A30D-92D2-7A363687B84B}"/>
              </a:ext>
            </a:extLst>
          </p:cNvPr>
          <p:cNvSpPr>
            <a:spLocks noGrp="1"/>
          </p:cNvSpPr>
          <p:nvPr>
            <p:ph type="title"/>
          </p:nvPr>
        </p:nvSpPr>
        <p:spPr>
          <a:xfrm>
            <a:off x="4579243" y="1419225"/>
            <a:ext cx="6798608" cy="3520244"/>
          </a:xfrm>
        </p:spPr>
        <p:txBody>
          <a:bodyPr vert="horz" lIns="91440" tIns="45720" rIns="91440" bIns="45720" rtlCol="0" anchor="b">
            <a:normAutofit/>
          </a:bodyPr>
          <a:lstStyle/>
          <a:p>
            <a:r>
              <a:rPr lang="en-US" sz="3600" dirty="0" err="1">
                <a:solidFill>
                  <a:srgbClr val="FFFFFF"/>
                </a:solidFill>
              </a:rPr>
              <a:t>Respira</a:t>
            </a:r>
            <a:r>
              <a:rPr lang="en-US" sz="3600" dirty="0">
                <a:solidFill>
                  <a:srgbClr val="FFFFFF"/>
                </a:solidFill>
              </a:rPr>
              <a:t> Azul....</a:t>
            </a:r>
            <a:br>
              <a:rPr lang="en-US" sz="3600" dirty="0">
                <a:solidFill>
                  <a:srgbClr val="FFFFFF"/>
                </a:solidFill>
              </a:rPr>
            </a:br>
            <a:br>
              <a:rPr lang="en-US" sz="3600" dirty="0">
                <a:solidFill>
                  <a:srgbClr val="FFFFFF"/>
                </a:solidFill>
              </a:rPr>
            </a:br>
            <a:br>
              <a:rPr lang="en-US" sz="3600" dirty="0">
                <a:solidFill>
                  <a:srgbClr val="FFFFFF"/>
                </a:solidFill>
              </a:rPr>
            </a:br>
            <a:r>
              <a:rPr lang="en-US" sz="3600" dirty="0" err="1">
                <a:solidFill>
                  <a:srgbClr val="FFFFFF"/>
                </a:solidFill>
              </a:rPr>
              <a:t>solta</a:t>
            </a:r>
            <a:r>
              <a:rPr lang="en-US" sz="3600" dirty="0">
                <a:solidFill>
                  <a:srgbClr val="FFFFFF"/>
                </a:solidFill>
              </a:rPr>
              <a:t> Vermelho…</a:t>
            </a:r>
          </a:p>
        </p:txBody>
      </p:sp>
      <p:pic>
        <p:nvPicPr>
          <p:cNvPr id="6" name="Imagem 5">
            <a:extLst>
              <a:ext uri="{FF2B5EF4-FFF2-40B4-BE49-F238E27FC236}">
                <a16:creationId xmlns:a16="http://schemas.microsoft.com/office/drawing/2014/main" id="{E4DF565C-BB87-F0A4-7647-ABEA679EE594}"/>
              </a:ext>
            </a:extLst>
          </p:cNvPr>
          <p:cNvPicPr>
            <a:picLocks noChangeAspect="1"/>
          </p:cNvPicPr>
          <p:nvPr/>
        </p:nvPicPr>
        <p:blipFill>
          <a:blip r:embed="rId2"/>
          <a:stretch>
            <a:fillRect/>
          </a:stretch>
        </p:blipFill>
        <p:spPr>
          <a:xfrm>
            <a:off x="931166" y="1968426"/>
            <a:ext cx="2716911" cy="3215279"/>
          </a:xfrm>
          <a:prstGeom prst="rect">
            <a:avLst/>
          </a:prstGeom>
        </p:spPr>
      </p:pic>
    </p:spTree>
    <p:extLst>
      <p:ext uri="{BB962C8B-B14F-4D97-AF65-F5344CB8AC3E}">
        <p14:creationId xmlns:p14="http://schemas.microsoft.com/office/powerpoint/2010/main" val="10174889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a:extLst>
              <a:ext uri="{FF2B5EF4-FFF2-40B4-BE49-F238E27FC236}">
                <a16:creationId xmlns:a16="http://schemas.microsoft.com/office/drawing/2014/main" id="{DB304B47-49B9-4670-97F4-87ED12723B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A24D61FD-A93E-4D8F-944C-B95D1B0DC357}"/>
              </a:ext>
            </a:extLst>
          </p:cNvPr>
          <p:cNvSpPr/>
          <p:nvPr/>
        </p:nvSpPr>
        <p:spPr>
          <a:xfrm>
            <a:off x="6088308" y="115888"/>
            <a:ext cx="5990743" cy="1446550"/>
          </a:xfrm>
          <a:prstGeom prst="rect">
            <a:avLst/>
          </a:prstGeom>
          <a:noFill/>
        </p:spPr>
        <p:txBody>
          <a:bodyPr wrap="none">
            <a:spAutoFit/>
          </a:bodyPr>
          <a:lstStyle/>
          <a:p>
            <a:pPr algn="ctr">
              <a:defRPr/>
            </a:pPr>
            <a:r>
              <a:rPr lang="pt-BR" sz="8800" dirty="0">
                <a:ln w="0"/>
                <a:solidFill>
                  <a:schemeClr val="tx1">
                    <a:lumMod val="95000"/>
                    <a:lumOff val="5000"/>
                  </a:schemeClr>
                </a:solidFill>
                <a:effectLst>
                  <a:outerShdw blurRad="50800" dist="38100" dir="2700000" algn="tl" rotWithShape="0">
                    <a:prstClr val="black">
                      <a:alpha val="40000"/>
                    </a:prstClr>
                  </a:outerShdw>
                </a:effectLst>
                <a:latin typeface="Aharoni" panose="02010803020104030203" pitchFamily="2" charset="-79"/>
                <a:cs typeface="Aharoni" panose="02010803020104030203" pitchFamily="2" charset="-79"/>
              </a:rPr>
              <a:t>11 93938-0079</a:t>
            </a: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C2D619-E3EC-7A2B-1328-3EAB78E3ED70}"/>
              </a:ext>
            </a:extLst>
          </p:cNvPr>
          <p:cNvSpPr>
            <a:spLocks noGrp="1"/>
          </p:cNvSpPr>
          <p:nvPr>
            <p:ph type="title"/>
          </p:nvPr>
        </p:nvSpPr>
        <p:spPr/>
        <p:txBody>
          <a:bodyPr/>
          <a:lstStyle/>
          <a:p>
            <a:r>
              <a:rPr lang="pt-BR" dirty="0"/>
              <a:t>Qual mala você quer ?</a:t>
            </a:r>
          </a:p>
        </p:txBody>
      </p:sp>
      <p:pic>
        <p:nvPicPr>
          <p:cNvPr id="5" name="Espaço Reservado para Conteúdo 4" descr="Computador em cima da mesa&#10;&#10;O conteúdo gerado por IA pode estar incorreto.">
            <a:extLst>
              <a:ext uri="{FF2B5EF4-FFF2-40B4-BE49-F238E27FC236}">
                <a16:creationId xmlns:a16="http://schemas.microsoft.com/office/drawing/2014/main" id="{856CA028-D600-61C3-86EC-FF8C06E07EE5}"/>
              </a:ext>
            </a:extLst>
          </p:cNvPr>
          <p:cNvPicPr>
            <a:picLocks noGrp="1" noChangeAspect="1"/>
          </p:cNvPicPr>
          <p:nvPr>
            <p:ph idx="1"/>
          </p:nvPr>
        </p:nvPicPr>
        <p:blipFill>
          <a:blip r:embed="rId2"/>
          <a:stretch>
            <a:fillRect/>
          </a:stretch>
        </p:blipFill>
        <p:spPr>
          <a:xfrm>
            <a:off x="1570242" y="2134091"/>
            <a:ext cx="3678238" cy="3678238"/>
          </a:xfrm>
        </p:spPr>
      </p:pic>
      <p:pic>
        <p:nvPicPr>
          <p:cNvPr id="7" name="Imagem 6" descr="Celular com tela ligada&#10;&#10;O conteúdo gerado por IA pode estar incorreto.">
            <a:extLst>
              <a:ext uri="{FF2B5EF4-FFF2-40B4-BE49-F238E27FC236}">
                <a16:creationId xmlns:a16="http://schemas.microsoft.com/office/drawing/2014/main" id="{76BF1975-F3AE-C7ED-79E1-3182AAD43C48}"/>
              </a:ext>
            </a:extLst>
          </p:cNvPr>
          <p:cNvPicPr>
            <a:picLocks noChangeAspect="1"/>
          </p:cNvPicPr>
          <p:nvPr/>
        </p:nvPicPr>
        <p:blipFill>
          <a:blip r:embed="rId3"/>
          <a:stretch>
            <a:fillRect/>
          </a:stretch>
        </p:blipFill>
        <p:spPr>
          <a:xfrm>
            <a:off x="6412417" y="2492309"/>
            <a:ext cx="4718591" cy="3126066"/>
          </a:xfrm>
          <a:prstGeom prst="rect">
            <a:avLst/>
          </a:prstGeom>
        </p:spPr>
      </p:pic>
      <p:sp>
        <p:nvSpPr>
          <p:cNvPr id="8" name="Retângulo 7">
            <a:extLst>
              <a:ext uri="{FF2B5EF4-FFF2-40B4-BE49-F238E27FC236}">
                <a16:creationId xmlns:a16="http://schemas.microsoft.com/office/drawing/2014/main" id="{2364B482-79A0-F749-75B1-4409F0B89248}"/>
              </a:ext>
            </a:extLst>
          </p:cNvPr>
          <p:cNvSpPr/>
          <p:nvPr/>
        </p:nvSpPr>
        <p:spPr>
          <a:xfrm>
            <a:off x="1774137" y="5812329"/>
            <a:ext cx="3270447" cy="646331"/>
          </a:xfrm>
          <a:prstGeom prst="rect">
            <a:avLst/>
          </a:prstGeom>
          <a:noFill/>
        </p:spPr>
        <p:txBody>
          <a:bodyPr wrap="none" lIns="91440" tIns="45720" rIns="91440" bIns="45720">
            <a:spAutoFit/>
          </a:bodyPr>
          <a:lstStyle/>
          <a:p>
            <a:pPr algn="ctr"/>
            <a:r>
              <a:rPr lang="pt-BR" sz="3600" b="0" cap="none" spc="0" dirty="0">
                <a:ln w="0"/>
                <a:solidFill>
                  <a:schemeClr val="tx1"/>
                </a:solidFill>
                <a:effectLst>
                  <a:outerShdw blurRad="38100" dist="19050" dir="2700000" algn="tl" rotWithShape="0">
                    <a:schemeClr val="dk1">
                      <a:alpha val="40000"/>
                    </a:schemeClr>
                  </a:outerShdw>
                </a:effectLst>
              </a:rPr>
              <a:t>U$ 1.000.000,00</a:t>
            </a:r>
          </a:p>
        </p:txBody>
      </p:sp>
      <p:sp>
        <p:nvSpPr>
          <p:cNvPr id="9" name="Retângulo 8">
            <a:extLst>
              <a:ext uri="{FF2B5EF4-FFF2-40B4-BE49-F238E27FC236}">
                <a16:creationId xmlns:a16="http://schemas.microsoft.com/office/drawing/2014/main" id="{0A1E752B-727F-F992-F40D-A7FE69F734F7}"/>
              </a:ext>
            </a:extLst>
          </p:cNvPr>
          <p:cNvSpPr/>
          <p:nvPr/>
        </p:nvSpPr>
        <p:spPr>
          <a:xfrm>
            <a:off x="7171463" y="5812328"/>
            <a:ext cx="3222357" cy="646331"/>
          </a:xfrm>
          <a:prstGeom prst="rect">
            <a:avLst/>
          </a:prstGeom>
          <a:noFill/>
        </p:spPr>
        <p:txBody>
          <a:bodyPr wrap="none" lIns="91440" tIns="45720" rIns="91440" bIns="45720">
            <a:spAutoFit/>
          </a:bodyPr>
          <a:lstStyle/>
          <a:p>
            <a:pPr algn="ctr"/>
            <a:r>
              <a:rPr lang="pt-BR" sz="3600" b="0" cap="none" spc="0" dirty="0">
                <a:ln w="0"/>
                <a:solidFill>
                  <a:schemeClr val="tx1"/>
                </a:solidFill>
                <a:effectLst>
                  <a:outerShdw blurRad="38100" dist="19050" dir="2700000" algn="tl" rotWithShape="0">
                    <a:schemeClr val="dk1">
                      <a:alpha val="40000"/>
                    </a:schemeClr>
                  </a:outerShdw>
                </a:effectLst>
              </a:rPr>
              <a:t>R$ 6.000.000,00</a:t>
            </a:r>
          </a:p>
        </p:txBody>
      </p:sp>
    </p:spTree>
    <p:extLst>
      <p:ext uri="{BB962C8B-B14F-4D97-AF65-F5344CB8AC3E}">
        <p14:creationId xmlns:p14="http://schemas.microsoft.com/office/powerpoint/2010/main" val="2780504597"/>
      </p:ext>
    </p:extLst>
  </p:cSld>
  <p:clrMapOvr>
    <a:masterClrMapping/>
  </p:clrMapOvr>
</p:sld>
</file>

<file path=ppt/theme/theme1.xml><?xml version="1.0" encoding="utf-8"?>
<a:theme xmlns:a="http://schemas.openxmlformats.org/drawingml/2006/main" name="Dividendo">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TM03457464[[fn=Dividendo]]</Template>
  <TotalTime>2311</TotalTime>
  <Words>3276</Words>
  <Application>Microsoft Office PowerPoint</Application>
  <PresentationFormat>Widescreen</PresentationFormat>
  <Paragraphs>353</Paragraphs>
  <Slides>84</Slides>
  <Notes>0</Notes>
  <HiddenSlides>0</HiddenSlides>
  <MMClips>0</MMClips>
  <ScaleCrop>false</ScaleCrop>
  <HeadingPairs>
    <vt:vector size="6" baseType="variant">
      <vt:variant>
        <vt:lpstr>Fontes usadas</vt:lpstr>
      </vt:variant>
      <vt:variant>
        <vt:i4>12</vt:i4>
      </vt:variant>
      <vt:variant>
        <vt:lpstr>Tema</vt:lpstr>
      </vt:variant>
      <vt:variant>
        <vt:i4>1</vt:i4>
      </vt:variant>
      <vt:variant>
        <vt:lpstr>Títulos de slides</vt:lpstr>
      </vt:variant>
      <vt:variant>
        <vt:i4>84</vt:i4>
      </vt:variant>
    </vt:vector>
  </HeadingPairs>
  <TitlesOfParts>
    <vt:vector size="97" baseType="lpstr">
      <vt:lpstr>Aharoni</vt:lpstr>
      <vt:lpstr>Arial</vt:lpstr>
      <vt:lpstr>Calibri</vt:lpstr>
      <vt:lpstr>Gill Sans MT</vt:lpstr>
      <vt:lpstr>Helvetica Neue</vt:lpstr>
      <vt:lpstr>Impact</vt:lpstr>
      <vt:lpstr>Oxygen</vt:lpstr>
      <vt:lpstr>ProdFontBLKFortBook</vt:lpstr>
      <vt:lpstr>ProdFontBLKFortExtraBold</vt:lpstr>
      <vt:lpstr>Tahoma</vt:lpstr>
      <vt:lpstr>Wingdings</vt:lpstr>
      <vt:lpstr>Wingdings 2</vt:lpstr>
      <vt:lpstr>Dividendo</vt:lpstr>
      <vt:lpstr>Dolarização &amp; investimentos</vt:lpstr>
      <vt:lpstr>Globalização dos investimentos</vt:lpstr>
      <vt:lpstr>Porque dólar ?</vt:lpstr>
      <vt:lpstr>Porque dólar ?</vt:lpstr>
      <vt:lpstr>Porque dólar ?</vt:lpstr>
      <vt:lpstr>Globalização dos investimentos</vt:lpstr>
      <vt:lpstr>Globalização dos investimentos</vt:lpstr>
      <vt:lpstr>Mas o dólar está caro....</vt:lpstr>
      <vt:lpstr>Qual mala você quer ?</vt:lpstr>
      <vt:lpstr>Não é somente Dolarizar, mas investir... </vt:lpstr>
      <vt:lpstr>Não é somente Dolarizar, mas investir... </vt:lpstr>
      <vt:lpstr>Não é somente Dolarizar, mas investir... </vt:lpstr>
      <vt:lpstr>Não é somente Dolarizar, mas investir... </vt:lpstr>
      <vt:lpstr>Não é somente Dolarizar, mas investir... </vt:lpstr>
      <vt:lpstr>Não é somente Dolarizar, mas investir... </vt:lpstr>
      <vt:lpstr>Não é somente Dolarizar, mas investir... </vt:lpstr>
      <vt:lpstr>Não é somente Dolarizar, mas investir... </vt:lpstr>
      <vt:lpstr>Não é somente Dolarizar, mas investir... </vt:lpstr>
      <vt:lpstr>Por qual corretora comprar ?</vt:lpstr>
      <vt:lpstr>Apresentação do PowerPoint</vt:lpstr>
      <vt:lpstr>Investir em dólar através do Brasil ou eua ?</vt:lpstr>
      <vt:lpstr>Investir em dólar no Brasil ou eua ?</vt:lpstr>
      <vt:lpstr>Investir em dólar no Brasil ou eua ?</vt:lpstr>
      <vt:lpstr>Investir em dólar no Brasil ou eua ?</vt:lpstr>
      <vt:lpstr>Investir em dólar no Brasil ou eua ?</vt:lpstr>
      <vt:lpstr>Investir em dólar através do Brasil ou eua ?</vt:lpstr>
      <vt:lpstr>RANKING</vt:lpstr>
      <vt:lpstr>TAXAS E TARIFAS</vt:lpstr>
      <vt:lpstr>TAXAS E TARIFAS</vt:lpstr>
      <vt:lpstr>TAXAS E TARIFAS</vt:lpstr>
      <vt:lpstr>Taxas e tarifas (Dia 27/08)</vt:lpstr>
      <vt:lpstr>Taxas e tarifas (outros dias)</vt:lpstr>
      <vt:lpstr>Taxas e tarifas</vt:lpstr>
      <vt:lpstr>TAXAS E TARIFAS</vt:lpstr>
      <vt:lpstr>Quanto dolarizar do patrimônio ?</vt:lpstr>
      <vt:lpstr>Investir em dólar no Brasil ou eua ?</vt:lpstr>
      <vt:lpstr>Sites</vt:lpstr>
      <vt:lpstr>Sites</vt:lpstr>
      <vt:lpstr>Quanto dolarizar do patrimônio ?</vt:lpstr>
      <vt:lpstr>Bdr´s</vt:lpstr>
      <vt:lpstr>BDR´S </vt:lpstr>
      <vt:lpstr>BDR´S </vt:lpstr>
      <vt:lpstr>BDR´S</vt:lpstr>
      <vt:lpstr>BDR´S</vt:lpstr>
      <vt:lpstr>BDR´S</vt:lpstr>
      <vt:lpstr>BDR´S</vt:lpstr>
      <vt:lpstr>BDR´S</vt:lpstr>
      <vt:lpstr>BDR´S</vt:lpstr>
      <vt:lpstr>BDR´S</vt:lpstr>
      <vt:lpstr>BDR´S</vt:lpstr>
      <vt:lpstr>BDR´S</vt:lpstr>
      <vt:lpstr>BDR´S</vt:lpstr>
      <vt:lpstr>BDR´S</vt:lpstr>
      <vt:lpstr>BDR´S</vt:lpstr>
      <vt:lpstr>etf´s</vt:lpstr>
      <vt:lpstr>etf´s</vt:lpstr>
      <vt:lpstr>etf´S</vt:lpstr>
      <vt:lpstr>etf´S</vt:lpstr>
      <vt:lpstr>etf´S</vt:lpstr>
      <vt:lpstr>etf´S</vt:lpstr>
      <vt:lpstr>etf´S</vt:lpstr>
      <vt:lpstr>etf´S</vt:lpstr>
      <vt:lpstr>etf´S</vt:lpstr>
      <vt:lpstr>etf´S</vt:lpstr>
      <vt:lpstr>etf´S</vt:lpstr>
      <vt:lpstr>eua ?</vt:lpstr>
      <vt:lpstr>DOLARIZAÇÃO DE CARTEIRA</vt:lpstr>
      <vt:lpstr>eua</vt:lpstr>
      <vt:lpstr>eua</vt:lpstr>
      <vt:lpstr>eua</vt:lpstr>
      <vt:lpstr>eua</vt:lpstr>
      <vt:lpstr>eua</vt:lpstr>
      <vt:lpstr>eua</vt:lpstr>
      <vt:lpstr>eua</vt:lpstr>
      <vt:lpstr>eua</vt:lpstr>
      <vt:lpstr>eua</vt:lpstr>
      <vt:lpstr>EUA</vt:lpstr>
      <vt:lpstr>eua</vt:lpstr>
      <vt:lpstr>TAMANHO DA CARTEIRA</vt:lpstr>
      <vt:lpstr>EXEMPLOS – carteira moderada</vt:lpstr>
      <vt:lpstr>EXEMPLOS – carteira arrojada</vt:lpstr>
      <vt:lpstr>dolarização</vt:lpstr>
      <vt:lpstr>Respira Azul....   solta Vermelho…</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Bdr´s  &amp;  etf´s</dc:title>
  <dc:creator>Klaudia Moretta</dc:creator>
  <cp:lastModifiedBy>marcelo moretta</cp:lastModifiedBy>
  <cp:revision>66</cp:revision>
  <dcterms:created xsi:type="dcterms:W3CDTF">2021-06-15T12:13:59Z</dcterms:created>
  <dcterms:modified xsi:type="dcterms:W3CDTF">2025-08-28T08:54:39Z</dcterms:modified>
</cp:coreProperties>
</file>